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3" r:id="rId1"/>
  </p:sldMasterIdLst>
  <p:sldIdLst>
    <p:sldId id="256" r:id="rId2"/>
    <p:sldId id="258" r:id="rId3"/>
    <p:sldId id="309" r:id="rId4"/>
    <p:sldId id="259" r:id="rId5"/>
    <p:sldId id="272" r:id="rId6"/>
    <p:sldId id="271" r:id="rId7"/>
    <p:sldId id="270" r:id="rId8"/>
    <p:sldId id="269" r:id="rId9"/>
    <p:sldId id="277" r:id="rId10"/>
    <p:sldId id="276" r:id="rId11"/>
    <p:sldId id="275" r:id="rId12"/>
    <p:sldId id="274" r:id="rId13"/>
    <p:sldId id="273" r:id="rId14"/>
    <p:sldId id="267" r:id="rId15"/>
    <p:sldId id="268" r:id="rId16"/>
    <p:sldId id="310" r:id="rId17"/>
    <p:sldId id="278" r:id="rId18"/>
    <p:sldId id="311" r:id="rId19"/>
    <p:sldId id="279" r:id="rId20"/>
    <p:sldId id="283" r:id="rId21"/>
    <p:sldId id="284" r:id="rId22"/>
    <p:sldId id="288" r:id="rId23"/>
    <p:sldId id="289" r:id="rId24"/>
    <p:sldId id="290" r:id="rId25"/>
    <p:sldId id="291" r:id="rId26"/>
    <p:sldId id="292" r:id="rId27"/>
    <p:sldId id="293" r:id="rId28"/>
    <p:sldId id="294" r:id="rId29"/>
    <p:sldId id="295" r:id="rId30"/>
    <p:sldId id="296" r:id="rId31"/>
    <p:sldId id="298" r:id="rId32"/>
    <p:sldId id="299" r:id="rId33"/>
    <p:sldId id="308" r:id="rId34"/>
    <p:sldId id="302" r:id="rId35"/>
    <p:sldId id="304" r:id="rId36"/>
    <p:sldId id="305" r:id="rId37"/>
    <p:sldId id="306" r:id="rId38"/>
    <p:sldId id="307" r:id="rId39"/>
    <p:sldId id="280" r:id="rId40"/>
    <p:sldId id="281" r:id="rId41"/>
    <p:sldId id="28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36" d="100"/>
          <a:sy n="136" d="100"/>
        </p:scale>
        <p:origin x="326"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36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304530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7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412788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52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23ED4D-1F7B-4440-8C2A-C1F030590EFF}"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5023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23ED4D-1F7B-4440-8C2A-C1F030590EFF}"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543657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23ED4D-1F7B-4440-8C2A-C1F030590EFF}"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05210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23ED4D-1F7B-4440-8C2A-C1F030590EFF}"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630033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23ED4D-1F7B-4440-8C2A-C1F030590EFF}"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396937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23ED4D-1F7B-4440-8C2A-C1F030590EFF}"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933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023ED4D-1F7B-4440-8C2A-C1F030590EFF}" type="datetimeFigureOut">
              <a:rPr lang="en-IN" smtClean="0"/>
              <a:t>21-04-2023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0B0171-025A-427B-AA5C-A3D052FF74BB}"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6429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5B1A-1E72-7A46-AFDD-936B1F0F8943}"/>
              </a:ext>
            </a:extLst>
          </p:cNvPr>
          <p:cNvSpPr>
            <a:spLocks noGrp="1"/>
          </p:cNvSpPr>
          <p:nvPr>
            <p:ph type="ctrTitle"/>
          </p:nvPr>
        </p:nvSpPr>
        <p:spPr>
          <a:xfrm>
            <a:off x="404734" y="352270"/>
            <a:ext cx="11340059" cy="2518346"/>
          </a:xfrm>
        </p:spPr>
        <p:txBody>
          <a:bodyPr>
            <a:normAutofit/>
          </a:bodyPr>
          <a:lstStyle/>
          <a:p>
            <a:pPr algn="ctr"/>
            <a:r>
              <a:rPr lang="en-US" sz="3700" dirty="0">
                <a:solidFill>
                  <a:schemeClr val="tx1">
                    <a:lumMod val="95000"/>
                  </a:schemeClr>
                </a:solidFill>
                <a:latin typeface="Franklin Gothic Medium Cond" panose="020B0606030402020204" pitchFamily="34" charset="0"/>
              </a:rPr>
              <a:t>UAV-Based Post-Disaster 3D Scene Reconstruction For Efficient Survivor Detection</a:t>
            </a:r>
            <a:endParaRPr lang="en-IN" sz="3700" dirty="0">
              <a:solidFill>
                <a:schemeClr val="tx1">
                  <a:lumMod val="95000"/>
                </a:schemeClr>
              </a:solidFill>
              <a:latin typeface="Franklin Gothic Medium Cond" panose="020B0606030402020204" pitchFamily="34" charset="0"/>
            </a:endParaRPr>
          </a:p>
        </p:txBody>
      </p:sp>
      <p:sp>
        <p:nvSpPr>
          <p:cNvPr id="3" name="Subtitle 2">
            <a:extLst>
              <a:ext uri="{FF2B5EF4-FFF2-40B4-BE49-F238E27FC236}">
                <a16:creationId xmlns:a16="http://schemas.microsoft.com/office/drawing/2014/main" id="{857B286E-228B-7D53-184D-E344CFC4BF75}"/>
              </a:ext>
            </a:extLst>
          </p:cNvPr>
          <p:cNvSpPr>
            <a:spLocks noGrp="1"/>
          </p:cNvSpPr>
          <p:nvPr>
            <p:ph type="subTitle" idx="1"/>
          </p:nvPr>
        </p:nvSpPr>
        <p:spPr>
          <a:xfrm>
            <a:off x="562131" y="3072984"/>
            <a:ext cx="11122702" cy="3350300"/>
          </a:xfrm>
        </p:spPr>
        <p:txBody>
          <a:bodyPr>
            <a:normAutofit/>
          </a:bodyPr>
          <a:lstStyle/>
          <a:p>
            <a:pPr algn="ctr"/>
            <a:r>
              <a:rPr lang="en-IN" sz="3200" b="1" dirty="0">
                <a:solidFill>
                  <a:schemeClr val="bg2">
                    <a:lumMod val="60000"/>
                    <a:lumOff val="40000"/>
                  </a:schemeClr>
                </a:solidFill>
                <a:latin typeface="Franklin Gothic Book" panose="020B0503020102020204" pitchFamily="34" charset="0"/>
              </a:rPr>
              <a:t>SECOND REVIEW</a:t>
            </a:r>
          </a:p>
          <a:p>
            <a:pPr algn="ctr"/>
            <a:endParaRPr lang="fi-FI" dirty="0"/>
          </a:p>
          <a:p>
            <a:pPr algn="ctr"/>
            <a:endParaRPr lang="fi-FI" dirty="0"/>
          </a:p>
          <a:p>
            <a:pPr algn="ctr"/>
            <a:endParaRPr lang="fi-FI" dirty="0">
              <a:latin typeface="Franklin Gothic Book" panose="020B0503020102020204" pitchFamily="34" charset="0"/>
            </a:endParaRPr>
          </a:p>
          <a:p>
            <a:pPr algn="ctr"/>
            <a:r>
              <a:rPr lang="fi-FI" sz="2000" dirty="0">
                <a:solidFill>
                  <a:schemeClr val="tx1"/>
                </a:solidFill>
                <a:latin typeface="Franklin Gothic Book" panose="020B0503020102020204" pitchFamily="34" charset="0"/>
                <a:cs typeface="Calibri" panose="020F0502020204030204" pitchFamily="34" charset="0"/>
              </a:rPr>
              <a:t>Abhishek Manoharan (2019503502)</a:t>
            </a:r>
          </a:p>
          <a:p>
            <a:pPr algn="ctr"/>
            <a:r>
              <a:rPr lang="fi-FI" sz="2000" dirty="0">
                <a:solidFill>
                  <a:schemeClr val="tx1"/>
                </a:solidFill>
                <a:latin typeface="Franklin Gothic Book" panose="020B0503020102020204" pitchFamily="34" charset="0"/>
                <a:cs typeface="Calibri" panose="020F0502020204030204" pitchFamily="34" charset="0"/>
              </a:rPr>
              <a:t>Nishanthini S (2019503537)</a:t>
            </a:r>
          </a:p>
          <a:p>
            <a:pPr algn="ctr"/>
            <a:r>
              <a:rPr lang="fi-FI" sz="2000" dirty="0">
                <a:solidFill>
                  <a:schemeClr val="tx1"/>
                </a:solidFill>
                <a:latin typeface="Franklin Gothic Book" panose="020B0503020102020204" pitchFamily="34" charset="0"/>
                <a:cs typeface="Calibri" panose="020F0502020204030204" pitchFamily="34" charset="0"/>
              </a:rPr>
              <a:t>Vamsi Raju M (2019503568)</a:t>
            </a:r>
          </a:p>
          <a:p>
            <a:pPr algn="ctr"/>
            <a:endParaRPr lang="fi-FI" sz="2000" dirty="0">
              <a:solidFill>
                <a:schemeClr val="tx1"/>
              </a:solidFill>
              <a:latin typeface="Franklin Gothic Book" panose="020B0503020102020204" pitchFamily="34" charset="0"/>
              <a:cs typeface="Calibri" panose="020F0502020204030204" pitchFamily="34" charset="0"/>
            </a:endParaRPr>
          </a:p>
          <a:p>
            <a:pPr algn="ctr"/>
            <a:r>
              <a:rPr lang="fi-FI" sz="2000" b="1" dirty="0">
                <a:solidFill>
                  <a:schemeClr val="tx1"/>
                </a:solidFill>
                <a:latin typeface="Franklin Gothic Book" panose="020B0503020102020204" pitchFamily="34" charset="0"/>
                <a:cs typeface="Calibri" panose="020F0502020204030204" pitchFamily="34" charset="0"/>
              </a:rPr>
              <a:t>Guided by: Dr. R. Gunasekaran</a:t>
            </a:r>
          </a:p>
          <a:p>
            <a:pPr algn="ctr"/>
            <a:endParaRPr lang="en-IN" dirty="0"/>
          </a:p>
        </p:txBody>
      </p:sp>
    </p:spTree>
    <p:extLst>
      <p:ext uri="{BB962C8B-B14F-4D97-AF65-F5344CB8AC3E}">
        <p14:creationId xmlns:p14="http://schemas.microsoft.com/office/powerpoint/2010/main" val="3240677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815455658"/>
              </p:ext>
            </p:extLst>
          </p:nvPr>
        </p:nvGraphicFramePr>
        <p:xfrm>
          <a:off x="742013" y="2084832"/>
          <a:ext cx="11160176" cy="4540819"/>
        </p:xfrm>
        <a:graphic>
          <a:graphicData uri="http://schemas.openxmlformats.org/drawingml/2006/table">
            <a:tbl>
              <a:tblPr firstRow="1" bandRow="1">
                <a:tableStyleId>{5C22544A-7EE6-4342-B048-85BDC9FD1C3A}</a:tableStyleId>
              </a:tblPr>
              <a:tblGrid>
                <a:gridCol w="966688">
                  <a:extLst>
                    <a:ext uri="{9D8B030D-6E8A-4147-A177-3AD203B41FA5}">
                      <a16:colId xmlns:a16="http://schemas.microsoft.com/office/drawing/2014/main" val="1865914567"/>
                    </a:ext>
                  </a:extLst>
                </a:gridCol>
                <a:gridCol w="1656892">
                  <a:extLst>
                    <a:ext uri="{9D8B030D-6E8A-4147-A177-3AD203B41FA5}">
                      <a16:colId xmlns:a16="http://schemas.microsoft.com/office/drawing/2014/main" val="1753405235"/>
                    </a:ext>
                  </a:extLst>
                </a:gridCol>
                <a:gridCol w="2117940">
                  <a:extLst>
                    <a:ext uri="{9D8B030D-6E8A-4147-A177-3AD203B41FA5}">
                      <a16:colId xmlns:a16="http://schemas.microsoft.com/office/drawing/2014/main" val="1585518685"/>
                    </a:ext>
                  </a:extLst>
                </a:gridCol>
                <a:gridCol w="4358347">
                  <a:extLst>
                    <a:ext uri="{9D8B030D-6E8A-4147-A177-3AD203B41FA5}">
                      <a16:colId xmlns:a16="http://schemas.microsoft.com/office/drawing/2014/main" val="80841185"/>
                    </a:ext>
                  </a:extLst>
                </a:gridCol>
                <a:gridCol w="2060309">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7.</a:t>
                      </a:r>
                    </a:p>
                  </a:txBody>
                  <a:tcPr/>
                </a:tc>
                <a:tc>
                  <a:txBody>
                    <a:bodyPr/>
                    <a:lstStyle/>
                    <a:p>
                      <a:pPr algn="just"/>
                      <a:r>
                        <a:rPr lang="en-IN" sz="1400" dirty="0">
                          <a:latin typeface="Calibri" panose="020F0502020204030204" pitchFamily="34" charset="0"/>
                          <a:cs typeface="Calibri" panose="020F0502020204030204" pitchFamily="34" charset="0"/>
                        </a:rPr>
                        <a:t>IEEE/CVF International Conference on Computer Vision (ICCV), pp. 1223-1232</a:t>
                      </a:r>
                    </a:p>
                    <a:p>
                      <a:pPr algn="just"/>
                      <a:r>
                        <a:rPr lang="en-IN"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Unmanned aerial vehicle visual detection and tracking using deep neural networks: A performance benchmark</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This paper executes and compares various UAV detection mechanisms using air-borne UAVs that deploy deep neural networks.</a:t>
                      </a:r>
                    </a:p>
                    <a:p>
                      <a:pPr marL="285750" indent="-285750" algn="just">
                        <a:buFont typeface="Wingdings" panose="05000000000000000000" pitchFamily="2" charset="2"/>
                        <a:buChar char="Ø"/>
                      </a:pPr>
                      <a:endParaRPr lang="en-IN"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4 datasets have been used and performance has been compared, namely MAV-VID, Drone-vs-Bird, Anti-UAV RGB, and Anti-UAV IR.</a:t>
                      </a:r>
                    </a:p>
                    <a:p>
                      <a:pPr marL="285750" indent="-285750" algn="just">
                        <a:buFont typeface="Wingdings" panose="05000000000000000000" pitchFamily="2" charset="2"/>
                        <a:buChar char="Ø"/>
                      </a:pPr>
                      <a:endParaRPr lang="en-IN"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The performance of 4 models was compared using the datasets mentioned, namely Faster RCNN, SSD512, YOLOv3, and DETR (Detection Transformer). Overall, Faster RCNN performed best. </a:t>
                      </a:r>
                    </a:p>
                    <a:p>
                      <a:pPr algn="just"/>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Long-distance detection of small UAVs was not taken into consideration.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Deep neural networks for re-identification of UAVs were not considered as well.</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263451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473373110"/>
              </p:ext>
            </p:extLst>
          </p:nvPr>
        </p:nvGraphicFramePr>
        <p:xfrm>
          <a:off x="734518" y="2084832"/>
          <a:ext cx="11167672" cy="4540819"/>
        </p:xfrm>
        <a:graphic>
          <a:graphicData uri="http://schemas.openxmlformats.org/drawingml/2006/table">
            <a:tbl>
              <a:tblPr firstRow="1" bandRow="1">
                <a:tableStyleId>{5C22544A-7EE6-4342-B048-85BDC9FD1C3A}</a:tableStyleId>
              </a:tblPr>
              <a:tblGrid>
                <a:gridCol w="846146">
                  <a:extLst>
                    <a:ext uri="{9D8B030D-6E8A-4147-A177-3AD203B41FA5}">
                      <a16:colId xmlns:a16="http://schemas.microsoft.com/office/drawing/2014/main" val="1865914567"/>
                    </a:ext>
                  </a:extLst>
                </a:gridCol>
                <a:gridCol w="1677704">
                  <a:extLst>
                    <a:ext uri="{9D8B030D-6E8A-4147-A177-3AD203B41FA5}">
                      <a16:colId xmlns:a16="http://schemas.microsoft.com/office/drawing/2014/main" val="1753405235"/>
                    </a:ext>
                  </a:extLst>
                </a:gridCol>
                <a:gridCol w="1962184">
                  <a:extLst>
                    <a:ext uri="{9D8B030D-6E8A-4147-A177-3AD203B41FA5}">
                      <a16:colId xmlns:a16="http://schemas.microsoft.com/office/drawing/2014/main" val="1585518685"/>
                    </a:ext>
                  </a:extLst>
                </a:gridCol>
                <a:gridCol w="3559650">
                  <a:extLst>
                    <a:ext uri="{9D8B030D-6E8A-4147-A177-3AD203B41FA5}">
                      <a16:colId xmlns:a16="http://schemas.microsoft.com/office/drawing/2014/main" val="80841185"/>
                    </a:ext>
                  </a:extLst>
                </a:gridCol>
                <a:gridCol w="3121988">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8.</a:t>
                      </a:r>
                    </a:p>
                  </a:txBody>
                  <a:tcPr/>
                </a:tc>
                <a:tc>
                  <a:txBody>
                    <a:bodyPr/>
                    <a:lstStyle/>
                    <a:p>
                      <a:pPr algn="just"/>
                      <a:r>
                        <a:rPr lang="en-IN" sz="1400" dirty="0">
                          <a:latin typeface="Calibri" panose="020F0502020204030204" pitchFamily="34" charset="0"/>
                          <a:cs typeface="Calibri" panose="020F0502020204030204" pitchFamily="34" charset="0"/>
                        </a:rPr>
                        <a:t>UMBC Student Collection</a:t>
                      </a:r>
                    </a:p>
                    <a:p>
                      <a:pPr algn="just"/>
                      <a:r>
                        <a:rPr lang="en-IN"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RescueNet</a:t>
                      </a:r>
                      <a:r>
                        <a:rPr lang="en-US" sz="1400" b="1" dirty="0">
                          <a:latin typeface="Calibri" panose="020F0502020204030204" pitchFamily="34" charset="0"/>
                          <a:cs typeface="Calibri" panose="020F0502020204030204" pitchFamily="34" charset="0"/>
                        </a:rPr>
                        <a:t>: A High-Resolution Post Disaster UAV Dataset for Semantic Segmentation</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introduces a high-resolution post-disaster UAV dataset named </a:t>
                      </a:r>
                      <a:r>
                        <a:rPr lang="en-US" sz="1400" dirty="0" err="1">
                          <a:latin typeface="Calibri" panose="020F0502020204030204" pitchFamily="34" charset="0"/>
                          <a:cs typeface="Calibri" panose="020F0502020204030204" pitchFamily="34" charset="0"/>
                        </a:rPr>
                        <a:t>RescueNet</a:t>
                      </a:r>
                      <a:r>
                        <a:rPr lang="en-US" sz="1400" dirty="0">
                          <a:latin typeface="Calibri" panose="020F0502020204030204" pitchFamily="34" charset="0"/>
                          <a:cs typeface="Calibri" panose="020F0502020204030204" pitchFamily="34" charset="0"/>
                        </a:rPr>
                        <a:t>, which contains comprehensive pixel-level annotation of 11 classes for semantic segmentation to assess damage after a natural disaster.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dataset collection and annotation process are discussed, along with the challenges it poses. </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err="1">
                          <a:latin typeface="Calibri" panose="020F0502020204030204" pitchFamily="34" charset="0"/>
                          <a:cs typeface="Calibri" panose="020F0502020204030204" pitchFamily="34" charset="0"/>
                        </a:rPr>
                        <a:t>RescueNet</a:t>
                      </a:r>
                      <a:r>
                        <a:rPr lang="en-US" sz="1400" dirty="0">
                          <a:latin typeface="Calibri" panose="020F0502020204030204" pitchFamily="34" charset="0"/>
                          <a:cs typeface="Calibri" panose="020F0502020204030204" pitchFamily="34" charset="0"/>
                        </a:rPr>
                        <a:t> contains a small number of classes.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As a result, smaller objects like “vehicles” and “pools” make it difficult to get a good segmentation compared to larger objects like buildings and roads.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Besides that, since UAV images include only the top view of a scene, it is difficult to assess the actual damage since the horizontal view also brings information regarding all sides of a building.</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067371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557883793"/>
              </p:ext>
            </p:extLst>
          </p:nvPr>
        </p:nvGraphicFramePr>
        <p:xfrm>
          <a:off x="749508" y="2084832"/>
          <a:ext cx="11152681"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829890">
                  <a:extLst>
                    <a:ext uri="{9D8B030D-6E8A-4147-A177-3AD203B41FA5}">
                      <a16:colId xmlns:a16="http://schemas.microsoft.com/office/drawing/2014/main" val="80841185"/>
                    </a:ext>
                  </a:extLst>
                </a:gridCol>
                <a:gridCol w="2584455">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9.</a:t>
                      </a:r>
                    </a:p>
                  </a:txBody>
                  <a:tcPr/>
                </a:tc>
                <a:tc>
                  <a:txBody>
                    <a:bodyPr/>
                    <a:lstStyle/>
                    <a:p>
                      <a:pPr algn="just"/>
                      <a:r>
                        <a:rPr lang="en-US" sz="1400" dirty="0">
                          <a:latin typeface="Calibri" panose="020F0502020204030204" pitchFamily="34" charset="0"/>
                          <a:cs typeface="Calibri" panose="020F0502020204030204" pitchFamily="34" charset="0"/>
                        </a:rPr>
                        <a:t>IEEE/CVF Conference on Computer Vision and Pattern Recognition (CVPR), pp. 16266-16275</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Uav</a:t>
                      </a:r>
                      <a:r>
                        <a:rPr lang="en-US" sz="1400" b="1" dirty="0">
                          <a:latin typeface="Calibri" panose="020F0502020204030204" pitchFamily="34" charset="0"/>
                          <a:cs typeface="Calibri" panose="020F0502020204030204" pitchFamily="34" charset="0"/>
                        </a:rPr>
                        <a:t>-human: A large benchmark for human behavior understanding with unmanned aerial vehicles</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This paper proposes a UAV-Human dataset for human action, pose, and </a:t>
                      </a:r>
                      <a:r>
                        <a:rPr lang="en-IN" sz="1400" dirty="0" err="1">
                          <a:latin typeface="Calibri" panose="020F0502020204030204" pitchFamily="34" charset="0"/>
                          <a:cs typeface="Calibri" panose="020F0502020204030204" pitchFamily="34" charset="0"/>
                        </a:rPr>
                        <a:t>behavior</a:t>
                      </a:r>
                      <a:r>
                        <a:rPr lang="en-IN" sz="1400" dirty="0">
                          <a:latin typeface="Calibri" panose="020F0502020204030204" pitchFamily="34" charset="0"/>
                          <a:cs typeface="Calibri" panose="020F0502020204030204" pitchFamily="34" charset="0"/>
                        </a:rPr>
                        <a:t> understanding. </a:t>
                      </a: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The proposed UAV-Human contains </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67,428 multi-modal video sequences</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119 subjects for action recognition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22,476 frames for pose estimation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41,290 frames</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1,144 identities for person re-identification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22,263 frames for attribute recognition </a:t>
                      </a:r>
                    </a:p>
                    <a:p>
                      <a:pPr marL="0" indent="0" algn="just">
                        <a:buFont typeface="Wingdings" panose="05000000000000000000" pitchFamily="2" charset="2"/>
                        <a:buNone/>
                      </a:pPr>
                      <a:r>
                        <a:rPr lang="en-IN" sz="1400" dirty="0">
                          <a:latin typeface="Calibri" panose="020F0502020204030204" pitchFamily="34" charset="0"/>
                          <a:cs typeface="Calibri" panose="020F0502020204030204" pitchFamily="34" charset="0"/>
                        </a:rPr>
                        <a:t>which encourages the exploration and deployment of various data-intensive learning models for UAV-based human </a:t>
                      </a:r>
                      <a:r>
                        <a:rPr lang="en-IN" sz="1400" dirty="0" err="1">
                          <a:latin typeface="Calibri" panose="020F0502020204030204" pitchFamily="34" charset="0"/>
                          <a:cs typeface="Calibri" panose="020F0502020204030204" pitchFamily="34" charset="0"/>
                        </a:rPr>
                        <a:t>behavior</a:t>
                      </a:r>
                      <a:r>
                        <a:rPr lang="en-IN" sz="1400" dirty="0">
                          <a:latin typeface="Calibri" panose="020F0502020204030204" pitchFamily="34" charset="0"/>
                          <a:cs typeface="Calibri" panose="020F0502020204030204" pitchFamily="34" charset="0"/>
                        </a:rPr>
                        <a:t> understanding.</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UAV-Human dataset poses a limitation for attribute recognition because the dataset is captured over a relatively long period of time.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As a result, the subjects have been diversified with different dressing types and large variations of viewpoints caused by multiple UAV altitudes.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86327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266636915"/>
              </p:ext>
            </p:extLst>
          </p:nvPr>
        </p:nvGraphicFramePr>
        <p:xfrm>
          <a:off x="749508" y="2084832"/>
          <a:ext cx="11152682"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952274">
                  <a:extLst>
                    <a:ext uri="{9D8B030D-6E8A-4147-A177-3AD203B41FA5}">
                      <a16:colId xmlns:a16="http://schemas.microsoft.com/office/drawing/2014/main" val="80841185"/>
                    </a:ext>
                  </a:extLst>
                </a:gridCol>
                <a:gridCol w="246207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10.</a:t>
                      </a:r>
                    </a:p>
                  </a:txBody>
                  <a:tcPr/>
                </a:tc>
                <a:tc>
                  <a:txBody>
                    <a:bodyPr/>
                    <a:lstStyle/>
                    <a:p>
                      <a:pPr algn="just"/>
                      <a:r>
                        <a:rPr lang="en-US" sz="1400" dirty="0">
                          <a:latin typeface="Calibri" panose="020F0502020204030204" pitchFamily="34" charset="0"/>
                          <a:cs typeface="Calibri" panose="020F0502020204030204" pitchFamily="34" charset="0"/>
                        </a:rPr>
                        <a:t>2021 IEEE International Geoscience and Remote Sensing Symposium IGARSS, pp. 2325-2328 </a:t>
                      </a:r>
                      <a:r>
                        <a:rPr lang="en-US" sz="1400" b="1" dirty="0">
                          <a:latin typeface="Calibri" panose="020F0502020204030204" pitchFamily="34" charset="0"/>
                          <a:cs typeface="Calibri" panose="020F0502020204030204" pitchFamily="34" charset="0"/>
                        </a:rPr>
                        <a:t>(2021)</a:t>
                      </a:r>
                      <a:endParaRPr lang="en-IN" sz="1400" b="1"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Attention-Based Semantic Segmentation on UAV Dataset for Natural Disaster Damage Assessment</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and evaluates a novel self-attention segmentation model named </a:t>
                      </a:r>
                      <a:r>
                        <a:rPr lang="en-US" sz="1400" dirty="0" err="1">
                          <a:latin typeface="Calibri" panose="020F0502020204030204" pitchFamily="34" charset="0"/>
                          <a:cs typeface="Calibri" panose="020F0502020204030204" pitchFamily="34" charset="0"/>
                        </a:rPr>
                        <a:t>ReDNet</a:t>
                      </a:r>
                      <a:r>
                        <a:rPr lang="en-US" sz="1400" dirty="0">
                          <a:latin typeface="Calibri" panose="020F0502020204030204" pitchFamily="34" charset="0"/>
                          <a:cs typeface="Calibri" panose="020F0502020204030204" pitchFamily="34" charset="0"/>
                        </a:rPr>
                        <a:t> on a new high-resolution UAV natural disaster dataset named HRUD.</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challenges of semantic segmentation on the HRUD dataset are discussed, along with the excellent performance of the proposed model.</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HRUD is a very challenging dataset due to its variable-sized classes along with similar textures among different classes.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Debris, textures of debris, sand, and building with destruction damage make a great impact on the segmentation performance of the evaluated network models.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82787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SYSTEM ARCHITECTURE</a:t>
            </a:r>
          </a:p>
        </p:txBody>
      </p:sp>
      <p:pic>
        <p:nvPicPr>
          <p:cNvPr id="3" name="Picture 2">
            <a:extLst>
              <a:ext uri="{FF2B5EF4-FFF2-40B4-BE49-F238E27FC236}">
                <a16:creationId xmlns:a16="http://schemas.microsoft.com/office/drawing/2014/main" id="{496B4819-4679-388B-5ABB-FECBD41857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6178" y="1882407"/>
            <a:ext cx="8299643" cy="4522724"/>
          </a:xfrm>
          <a:prstGeom prst="rect">
            <a:avLst/>
          </a:prstGeom>
          <a:noFill/>
          <a:ln>
            <a:noFill/>
          </a:ln>
        </p:spPr>
      </p:pic>
    </p:spTree>
    <p:extLst>
      <p:ext uri="{BB962C8B-B14F-4D97-AF65-F5344CB8AC3E}">
        <p14:creationId xmlns:p14="http://schemas.microsoft.com/office/powerpoint/2010/main" val="621436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NOVELTY</a:t>
            </a:r>
          </a:p>
        </p:txBody>
      </p:sp>
      <p:sp>
        <p:nvSpPr>
          <p:cNvPr id="3" name="Content Placeholder 2">
            <a:extLst>
              <a:ext uri="{FF2B5EF4-FFF2-40B4-BE49-F238E27FC236}">
                <a16:creationId xmlns:a16="http://schemas.microsoft.com/office/drawing/2014/main" id="{8D146F1F-1A79-85D0-88A1-6F118E0A17B0}"/>
              </a:ext>
            </a:extLst>
          </p:cNvPr>
          <p:cNvSpPr>
            <a:spLocks noGrp="1"/>
          </p:cNvSpPr>
          <p:nvPr>
            <p:ph idx="1"/>
          </p:nvPr>
        </p:nvSpPr>
        <p:spPr>
          <a:xfrm>
            <a:off x="725773" y="2424725"/>
            <a:ext cx="10740453" cy="3671275"/>
          </a:xfrm>
        </p:spPr>
        <p:txBody>
          <a:bodyPr>
            <a:normAutofit/>
          </a:bodyPr>
          <a:lstStyle/>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A GAN denoiser results in images having lower occlusion and optimal brightness, thereby highlighting the important features of the object. Furthermore, using GAN improves the detection of small and dense objects, which is the case of survivors in images obtained from a UAV.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A 3D reconstruction of the scene using the enhanced images obtained from the GAN-based model will be used to map and extract useful information from the scene.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The GAN-based 3D reconstruction framework incorporating the Structure-From-Motion (SFM) and bundle adjustment algorithms enhances occluded survivors in the 3D model, thereby resulting in a more efficient survivor detection mechanism compared to existing frameworks. </a:t>
            </a:r>
          </a:p>
        </p:txBody>
      </p:sp>
    </p:spTree>
    <p:extLst>
      <p:ext uri="{BB962C8B-B14F-4D97-AF65-F5344CB8AC3E}">
        <p14:creationId xmlns:p14="http://schemas.microsoft.com/office/powerpoint/2010/main" val="981070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NOVELTY</a:t>
            </a:r>
          </a:p>
        </p:txBody>
      </p:sp>
      <p:sp>
        <p:nvSpPr>
          <p:cNvPr id="3" name="Content Placeholder 2">
            <a:extLst>
              <a:ext uri="{FF2B5EF4-FFF2-40B4-BE49-F238E27FC236}">
                <a16:creationId xmlns:a16="http://schemas.microsoft.com/office/drawing/2014/main" id="{8D146F1F-1A79-85D0-88A1-6F118E0A17B0}"/>
              </a:ext>
            </a:extLst>
          </p:cNvPr>
          <p:cNvSpPr>
            <a:spLocks noGrp="1"/>
          </p:cNvSpPr>
          <p:nvPr>
            <p:ph idx="1"/>
          </p:nvPr>
        </p:nvSpPr>
        <p:spPr>
          <a:xfrm>
            <a:off x="674557" y="2051746"/>
            <a:ext cx="11032169" cy="4549516"/>
          </a:xfrm>
        </p:spPr>
        <p:txBody>
          <a:bodyPr>
            <a:normAutofit/>
          </a:bodyPr>
          <a:lstStyle/>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Semantic segmentation on the 3D model leads to a pixel-level prediction of various entities or objects present in the image.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The ensemble model, a hybrid architecture consisting of single-stage and multi-stage detectors, overcomes the disadvantages of both frameworks.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Deploying an ensemble network comprising the YOLOv5 and Faster R-CNN frameworks improves the performance and efficiency of survivor detection.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The overall framework will increase the accuracy and performance of the survivor detection task, thereby resulting in efficient Search-And-Rescue operations.</a:t>
            </a: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6690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p:txBody>
          <a:bodyPr>
            <a:normAutofit/>
          </a:bodyPr>
          <a:lstStyle/>
          <a:p>
            <a:r>
              <a:rPr lang="en-IN" sz="4000" dirty="0">
                <a:latin typeface="Franklin Gothic Medium Cond" panose="020B0606030402020204" pitchFamily="34" charset="0"/>
              </a:rPr>
              <a:t>EXPECTED OUTCOMES</a:t>
            </a:r>
          </a:p>
        </p:txBody>
      </p:sp>
      <p:sp>
        <p:nvSpPr>
          <p:cNvPr id="3" name="Content Placeholder 2">
            <a:extLst>
              <a:ext uri="{FF2B5EF4-FFF2-40B4-BE49-F238E27FC236}">
                <a16:creationId xmlns:a16="http://schemas.microsoft.com/office/drawing/2014/main" id="{4635CFC1-E78E-2512-049E-9085CD249F09}"/>
              </a:ext>
            </a:extLst>
          </p:cNvPr>
          <p:cNvSpPr>
            <a:spLocks noGrp="1"/>
          </p:cNvSpPr>
          <p:nvPr>
            <p:ph idx="1"/>
          </p:nvPr>
        </p:nvSpPr>
        <p:spPr>
          <a:xfrm>
            <a:off x="669561" y="2365248"/>
            <a:ext cx="10852878" cy="3918926"/>
          </a:xfrm>
        </p:spPr>
        <p:txBody>
          <a:bodyPr>
            <a:normAutofit/>
          </a:bodyPr>
          <a:lstStyle/>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To develop an efficient post-disaster scene understanding framework using UAVs for survivor detection and Search-And-Rescue (SAR) operations.</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To deploy a Generative Adversarial Network (GAN) framework to improve the detection of survivors, who are generally present as small and dense objects in post-disaster UAV images. A GAN denoiser will result in images having lower occlusion and optimal brightness, thereby highlighting the important features of the object.</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To devise a 3D scene-reconstruction mechanism based on the Structure-From-Motion (SFM) and bundle adjustment algorithms using images obtained from a swarm of UAVs to map and extract useful information from the scene.</a:t>
            </a:r>
            <a:endParaRPr lang="en-US" sz="1800" dirty="0"/>
          </a:p>
        </p:txBody>
      </p:sp>
    </p:spTree>
    <p:extLst>
      <p:ext uri="{BB962C8B-B14F-4D97-AF65-F5344CB8AC3E}">
        <p14:creationId xmlns:p14="http://schemas.microsoft.com/office/powerpoint/2010/main" val="175061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p:txBody>
          <a:bodyPr>
            <a:normAutofit/>
          </a:bodyPr>
          <a:lstStyle/>
          <a:p>
            <a:r>
              <a:rPr lang="en-IN" sz="4000" dirty="0">
                <a:latin typeface="Franklin Gothic Medium Cond" panose="020B0606030402020204" pitchFamily="34" charset="0"/>
              </a:rPr>
              <a:t>EXPECTED OUTCOMES</a:t>
            </a:r>
          </a:p>
        </p:txBody>
      </p:sp>
      <p:sp>
        <p:nvSpPr>
          <p:cNvPr id="3" name="Content Placeholder 2">
            <a:extLst>
              <a:ext uri="{FF2B5EF4-FFF2-40B4-BE49-F238E27FC236}">
                <a16:creationId xmlns:a16="http://schemas.microsoft.com/office/drawing/2014/main" id="{4635CFC1-E78E-2512-049E-9085CD249F09}"/>
              </a:ext>
            </a:extLst>
          </p:cNvPr>
          <p:cNvSpPr>
            <a:spLocks noGrp="1"/>
          </p:cNvSpPr>
          <p:nvPr>
            <p:ph idx="1"/>
          </p:nvPr>
        </p:nvSpPr>
        <p:spPr>
          <a:xfrm>
            <a:off x="669561" y="2453800"/>
            <a:ext cx="10852878" cy="2976453"/>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To deploy a semantic segmentation mechanism on the 3D model, leading to a pixel-level prediction of various entities or objects in the 3D model and an improvement in the detection of survivors present in the post-disaster scene.</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To implement a hybrid single-stage and multi-stage ensemble network for survivor detection on the previously obtained semantic entities, which will comprise the YOLOv5 and Faster R-CNN mechanisms to combine the benefits of both, thereby decreasing the high false negative rate of multi-stage mechanisms and improving the performance of single-stage detectors.</a:t>
            </a:r>
          </a:p>
        </p:txBody>
      </p:sp>
    </p:spTree>
    <p:extLst>
      <p:ext uri="{BB962C8B-B14F-4D97-AF65-F5344CB8AC3E}">
        <p14:creationId xmlns:p14="http://schemas.microsoft.com/office/powerpoint/2010/main" val="266344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MODULES IDENTIFIED</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719528" y="2278505"/>
            <a:ext cx="10800413" cy="4242216"/>
          </a:xfrm>
        </p:spPr>
        <p:txBody>
          <a:bodyPr>
            <a:normAutofit/>
          </a:bodyPr>
          <a:lstStyle/>
          <a:p>
            <a:pPr algn="just">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Module 1: Ensemble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Hybrid single-stage (YOLOv5) and multi-stage (Faster RCNN) survivor detection model for efficient Search-And-Rescue operations. </a:t>
            </a:r>
          </a:p>
          <a:p>
            <a:pPr algn="just">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Module 2: Semantic Segmentation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Semantic segmentation mechanism for pixel-level prediction and entity classification.</a:t>
            </a:r>
          </a:p>
          <a:p>
            <a:pPr algn="just">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Module 3: GAN-infused 3D reconstruction mechanism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GAN-based denoiser and occlusion removal mechanism for better survivor detection from UAV images. 3D scene reconstruction framework that creates a 3D model based on the enhanced images obtained from the GAN mechanism, incorporating the Structure-From-Motion (SFM) and bundle adjustment algorithms.</a:t>
            </a: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794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CD-6BCB-96D6-E18A-8500AFF6212F}"/>
              </a:ext>
            </a:extLst>
          </p:cNvPr>
          <p:cNvSpPr>
            <a:spLocks noGrp="1"/>
          </p:cNvSpPr>
          <p:nvPr>
            <p:ph type="title"/>
          </p:nvPr>
        </p:nvSpPr>
        <p:spPr/>
        <p:txBody>
          <a:bodyPr>
            <a:normAutofit/>
          </a:bodyPr>
          <a:lstStyle/>
          <a:p>
            <a:r>
              <a:rPr lang="en-IN" sz="4000" dirty="0">
                <a:latin typeface="Franklin Gothic Medium Cond" panose="020B0606030402020204" pitchFamily="34" charset="0"/>
              </a:rPr>
              <a:t>PROBLEM STATEMENT</a:t>
            </a:r>
          </a:p>
        </p:txBody>
      </p:sp>
      <p:sp>
        <p:nvSpPr>
          <p:cNvPr id="3" name="Content Placeholder 2">
            <a:extLst>
              <a:ext uri="{FF2B5EF4-FFF2-40B4-BE49-F238E27FC236}">
                <a16:creationId xmlns:a16="http://schemas.microsoft.com/office/drawing/2014/main" id="{BC91B23F-F946-05AA-D8E8-42E133663C53}"/>
              </a:ext>
            </a:extLst>
          </p:cNvPr>
          <p:cNvSpPr>
            <a:spLocks noGrp="1"/>
          </p:cNvSpPr>
          <p:nvPr>
            <p:ph idx="1"/>
          </p:nvPr>
        </p:nvSpPr>
        <p:spPr>
          <a:xfrm>
            <a:off x="725643" y="2450516"/>
            <a:ext cx="10995284" cy="3625987"/>
          </a:xfrm>
        </p:spPr>
        <p:txBody>
          <a:bodyPr>
            <a:normAutofit/>
          </a:bodyPr>
          <a:lstStyle/>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Post-disaster scene understanding frameworks are becoming increasingly crucial in search and rescue operations and damage assessment initiatives. The use of Unmanned Aerial Vehicles (UAVs) provides an efficient method to complete the task of scene understanding.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However, complex environments present in post-disaster scenarios make it difficult for UAVs to detect humans or objects accurately. Moreover, inefficient object detection mechanisms lead to low accuracy and a long time for object detection tasks.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Hence, to mitigate these issues, we propose a UAV-based scene understanding scheme involving a GAN-aided 3D reconstruction mechanism. </a:t>
            </a:r>
          </a:p>
        </p:txBody>
      </p:sp>
    </p:spTree>
    <p:extLst>
      <p:ext uri="{BB962C8B-B14F-4D97-AF65-F5344CB8AC3E}">
        <p14:creationId xmlns:p14="http://schemas.microsoft.com/office/powerpoint/2010/main" val="2851249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Overall Performance Evaluation Approach</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2487053"/>
            <a:ext cx="10800413" cy="3588895"/>
          </a:xfrm>
        </p:spPr>
        <p:txBody>
          <a:bodyPr>
            <a:norm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Three model execution pipelines will be implemented and compared for performance, namely:</a:t>
            </a:r>
          </a:p>
          <a:p>
            <a:pPr marL="342900" lvl="0" indent="-342900" algn="just">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Regular 2D images passed through an Ensemble network comprising single-stage and multi-stage networks for survivor detection </a:t>
            </a:r>
          </a:p>
          <a:p>
            <a:pPr marL="342900" lvl="0" indent="-342900" algn="just">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Regular 2D images pre-processed through the Semantic Segmentation module, followed by the Ensemble network-based survivor detection model.</a:t>
            </a:r>
          </a:p>
          <a:p>
            <a:pPr marL="342900" lvl="0" indent="-342900" algn="just">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2D images passed through a GAN-infused 3D reconstruction mechanism to obtain a 3D model of the post-disaster scene, upon which semantic segmentation is executed. The Ensemble network-based survivor detection model will be implemented on the output obtained from the previous step.</a:t>
            </a:r>
          </a:p>
        </p:txBody>
      </p:sp>
    </p:spTree>
    <p:extLst>
      <p:ext uri="{BB962C8B-B14F-4D97-AF65-F5344CB8AC3E}">
        <p14:creationId xmlns:p14="http://schemas.microsoft.com/office/powerpoint/2010/main" val="3597518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a:bodyPr>
          <a:lstStyle/>
          <a:p>
            <a:pPr algn="just">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Algorithm 1: Object Detection using a hybrid Single-Stage and Multi-Stage Ensemble Model</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single_stage_model</a:t>
            </a:r>
            <a:r>
              <a:rPr lang="en-US" dirty="0">
                <a:effectLst/>
                <a:latin typeface="Calibri" panose="020F0502020204030204" pitchFamily="34" charset="0"/>
                <a:ea typeface="Calibri" panose="020F0502020204030204" pitchFamily="34" charset="0"/>
                <a:cs typeface="Times New Roman" panose="02020603050405020304" pitchFamily="18" charset="0"/>
              </a:rPr>
              <a:t>: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model trained with a single-stage detector architecture.</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multi_stage_model</a:t>
            </a:r>
            <a:r>
              <a:rPr lang="en-US" dirty="0">
                <a:effectLst/>
                <a:latin typeface="Calibri" panose="020F0502020204030204" pitchFamily="34" charset="0"/>
                <a:ea typeface="Calibri" panose="020F0502020204030204" pitchFamily="34" charset="0"/>
                <a:cs typeface="Times New Roman" panose="02020603050405020304" pitchFamily="18" charset="0"/>
              </a:rPr>
              <a:t>: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model trained with a multi-stage detector architecture.</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images: A list of images to detect objects in.</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conf_threshold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A confidence threshold below which predictions are suppressed.</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iou_threshold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An </a:t>
            </a:r>
            <a:r>
              <a:rPr lang="en-US" dirty="0" err="1">
                <a:effectLst/>
                <a:latin typeface="Calibri" panose="020F0502020204030204" pitchFamily="34" charset="0"/>
                <a:ea typeface="Calibri" panose="020F0502020204030204" pitchFamily="34" charset="0"/>
                <a:cs typeface="Times New Roman" panose="02020603050405020304" pitchFamily="18" charset="0"/>
              </a:rPr>
              <a:t>IoU</a:t>
            </a:r>
            <a:r>
              <a:rPr lang="en-US" dirty="0">
                <a:effectLst/>
                <a:latin typeface="Calibri" panose="020F0502020204030204" pitchFamily="34" charset="0"/>
                <a:ea typeface="Calibri" panose="020F0502020204030204" pitchFamily="34" charset="0"/>
                <a:cs typeface="Times New Roman" panose="02020603050405020304" pitchFamily="18" charset="0"/>
              </a:rPr>
              <a:t> threshold above which overlapping predictions are suppressed.</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results: A list of dictionaries containing the detection results for each image.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Initialize an empty list of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For each image in images, do the following:</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Use the single-stage model to detect objects in the image and store the detection results in a list ‘</a:t>
            </a:r>
            <a:r>
              <a:rPr lang="en-US" dirty="0" err="1">
                <a:effectLst/>
                <a:latin typeface="Calibri" panose="020F0502020204030204" pitchFamily="34" charset="0"/>
                <a:ea typeface="Calibri" panose="020F0502020204030204" pitchFamily="34" charset="0"/>
                <a:cs typeface="Times New Roman" panose="02020603050405020304" pitchFamily="18" charset="0"/>
              </a:rPr>
              <a:t>single_stage_results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Use the multi-stage model to detect objects in the image and store the detection results in a list ‘</a:t>
            </a:r>
            <a:r>
              <a:rPr lang="en-US" dirty="0" err="1">
                <a:effectLst/>
                <a:latin typeface="Calibri" panose="020F0502020204030204" pitchFamily="34" charset="0"/>
                <a:ea typeface="Calibri" panose="020F0502020204030204" pitchFamily="34" charset="0"/>
                <a:cs typeface="Times New Roman" panose="02020603050405020304" pitchFamily="18" charset="0"/>
              </a:rPr>
              <a:t>multi_stage_results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Concatenate the detection results from the single-stage and multi-stage models into a single tensor.</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Apply non-maximum suppression to the tensor with confidence threshold </a:t>
            </a:r>
            <a:r>
              <a:rPr lang="en-US" dirty="0" err="1">
                <a:effectLst/>
                <a:latin typeface="Calibri" panose="020F0502020204030204" pitchFamily="34" charset="0"/>
                <a:ea typeface="Calibri" panose="020F0502020204030204" pitchFamily="34" charset="0"/>
                <a:cs typeface="Times New Roman" panose="02020603050405020304" pitchFamily="18" charset="0"/>
              </a:rPr>
              <a:t>conf_threshold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and </a:t>
            </a:r>
            <a:r>
              <a:rPr lang="en-US" dirty="0" err="1">
                <a:effectLst/>
                <a:latin typeface="Calibri" panose="020F0502020204030204" pitchFamily="34" charset="0"/>
                <a:ea typeface="Calibri" panose="020F0502020204030204" pitchFamily="34" charset="0"/>
                <a:cs typeface="Times New Roman" panose="02020603050405020304" pitchFamily="18" charset="0"/>
              </a:rPr>
              <a:t>IoU</a:t>
            </a:r>
            <a:r>
              <a:rPr lang="en-US" dirty="0">
                <a:effectLst/>
                <a:latin typeface="Calibri" panose="020F0502020204030204" pitchFamily="34" charset="0"/>
                <a:ea typeface="Calibri" panose="020F0502020204030204" pitchFamily="34" charset="0"/>
                <a:cs typeface="Times New Roman" panose="02020603050405020304" pitchFamily="18" charset="0"/>
              </a:rPr>
              <a:t> threshold </a:t>
            </a:r>
            <a:r>
              <a:rPr lang="en-US" dirty="0" err="1">
                <a:effectLst/>
                <a:latin typeface="Calibri" panose="020F0502020204030204" pitchFamily="34" charset="0"/>
                <a:ea typeface="Calibri" panose="020F0502020204030204" pitchFamily="34" charset="0"/>
                <a:cs typeface="Times New Roman" panose="02020603050405020304" pitchFamily="18" charset="0"/>
              </a:rPr>
              <a:t>iou_threshold</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Convert the detection results to a dictionary format with keys 'boxes', 'scores', and 'labels', and append the dictionary to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results list.</a:t>
            </a:r>
          </a:p>
        </p:txBody>
      </p:sp>
    </p:spTree>
    <p:extLst>
      <p:ext uri="{BB962C8B-B14F-4D97-AF65-F5344CB8AC3E}">
        <p14:creationId xmlns:p14="http://schemas.microsoft.com/office/powerpoint/2010/main" val="283469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a:bodyPr>
          <a:lstStyle/>
          <a:p>
            <a:pPr algn="just">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Algorithm 2: Semantic Segmentation</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 </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model: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model trained for semantic segmentation.</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images: A list of images to perform segmentation on.</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An integer specifying the batch size for inference.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results: A list of dictionaries containing the segmentation results for each image.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Initialize an empty list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For each batch of size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in images, do the following:</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Preprocess the images by normalizing and converting them to tensors.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Feed the batch of images to the model and obtain the segmentation results.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Convert the segmentation results to a dictionary format with keys 'mask' and 'class', and append the dictionary to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results list.</a:t>
            </a:r>
          </a:p>
        </p:txBody>
      </p:sp>
    </p:spTree>
    <p:extLst>
      <p:ext uri="{BB962C8B-B14F-4D97-AF65-F5344CB8AC3E}">
        <p14:creationId xmlns:p14="http://schemas.microsoft.com/office/powerpoint/2010/main" val="230044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fontScale="92500" lnSpcReduction="10000"/>
          </a:bodyPr>
          <a:lstStyle/>
          <a:p>
            <a:pPr algn="just">
              <a:lnSpc>
                <a:spcPct val="107000"/>
              </a:lnSpc>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Algorithm 3: GAN-based Occlusion Remover</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generator: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generator model trained to remove occlusions.</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images: A list of images with occlusions.</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An integer specifying the batch size for inference.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results: A list of images with occlusions removed.</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Initialize an empty list of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For each batch of size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in images, do the following:</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Preprocess the images by resizing, normalizing and converting them to tensors.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Feed the batch of images to the generator and obtain the occlusion-removed images.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Convert the occlusion-removed images back to </a:t>
            </a:r>
            <a:r>
              <a:rPr lang="en-US" dirty="0" err="1">
                <a:effectLst/>
                <a:latin typeface="Calibri" panose="020F0502020204030204" pitchFamily="34" charset="0"/>
                <a:ea typeface="Calibri" panose="020F0502020204030204" pitchFamily="34" charset="0"/>
                <a:cs typeface="Times New Roman" panose="02020603050405020304" pitchFamily="18" charset="0"/>
              </a:rPr>
              <a:t>numpy</a:t>
            </a:r>
            <a:r>
              <a:rPr lang="en-US" dirty="0">
                <a:effectLst/>
                <a:latin typeface="Calibri" panose="020F0502020204030204" pitchFamily="34" charset="0"/>
                <a:ea typeface="Calibri" panose="020F0502020204030204" pitchFamily="34" charset="0"/>
                <a:cs typeface="Times New Roman" panose="02020603050405020304" pitchFamily="18" charset="0"/>
              </a:rPr>
              <a:t> arrays and append them to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results list.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0"/>
              </a:spcAft>
              <a:buNone/>
            </a:pPr>
            <a:r>
              <a:rPr lang="en-US" sz="1500" b="1" dirty="0">
                <a:effectLst/>
                <a:latin typeface="Calibri" panose="020F0502020204030204" pitchFamily="34" charset="0"/>
                <a:ea typeface="Calibri" panose="020F0502020204030204" pitchFamily="34" charset="0"/>
                <a:cs typeface="Times New Roman" panose="02020603050405020304" pitchFamily="18" charset="0"/>
              </a:rPr>
              <a:t>  Preprocessing:</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Resize the input images to the required size for the generator model.</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Normalize the pixel values of the images to be in the range [-1, 1].</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Convert the images to tensors.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0"/>
              </a:spcAft>
              <a:buNone/>
            </a:pPr>
            <a:r>
              <a:rPr lang="en-US" sz="1500" b="1" dirty="0">
                <a:effectLst/>
                <a:latin typeface="Calibri" panose="020F0502020204030204" pitchFamily="34" charset="0"/>
                <a:ea typeface="Calibri" panose="020F0502020204030204" pitchFamily="34" charset="0"/>
                <a:cs typeface="Times New Roman" panose="02020603050405020304" pitchFamily="18" charset="0"/>
              </a:rPr>
              <a:t>  Occlusion Removal:</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Feed the pre-processed batch of images to the generator model.</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The generator model generates occlusion-free versions of the input images.</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Convert the generated occlusion-free images back to </a:t>
            </a:r>
            <a:r>
              <a:rPr lang="en-US" sz="1500" dirty="0" err="1">
                <a:effectLst/>
                <a:latin typeface="Calibri" panose="020F0502020204030204" pitchFamily="34" charset="0"/>
                <a:ea typeface="Calibri" panose="020F0502020204030204" pitchFamily="34" charset="0"/>
                <a:cs typeface="Times New Roman" panose="02020603050405020304" pitchFamily="18" charset="0"/>
              </a:rPr>
              <a:t>numpy</a:t>
            </a:r>
            <a:r>
              <a:rPr lang="en-US" sz="1500" dirty="0">
                <a:effectLst/>
                <a:latin typeface="Calibri" panose="020F0502020204030204" pitchFamily="34" charset="0"/>
                <a:ea typeface="Calibri" panose="020F0502020204030204" pitchFamily="34" charset="0"/>
                <a:cs typeface="Times New Roman" panose="02020603050405020304" pitchFamily="18" charset="0"/>
              </a:rPr>
              <a:t> arrays.</a:t>
            </a:r>
          </a:p>
          <a:p>
            <a:pPr marL="356616" lvl="2" indent="0" algn="just">
              <a:lnSpc>
                <a:spcPct val="107000"/>
              </a:lnSpc>
              <a:spcBef>
                <a:spcPts val="0"/>
              </a:spcBef>
              <a:spcAft>
                <a:spcPts val="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723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lnSpcReduction="10000"/>
          </a:bodyPr>
          <a:lstStyle/>
          <a:p>
            <a:pPr algn="just">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Algorithm 4: 3D Reconstruction of 2D Images using Structure-From-Motion</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images: A set of 2D images of an object from different views.</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camera_params</a:t>
            </a:r>
            <a:r>
              <a:rPr lang="en-US" dirty="0">
                <a:effectLst/>
                <a:latin typeface="Calibri" panose="020F0502020204030204" pitchFamily="34" charset="0"/>
                <a:ea typeface="Calibri" panose="020F0502020204030204" pitchFamily="34" charset="0"/>
                <a:cs typeface="Times New Roman" panose="02020603050405020304" pitchFamily="18" charset="0"/>
              </a:rPr>
              <a:t>: The camera parameters used to capture the images.</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matching_threshold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The threshold for feature matching.</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reconstruction_threshold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The threshold for 3D point reconstruction.</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bundle_adjustment_iterations</a:t>
            </a:r>
            <a:r>
              <a:rPr lang="en-US" dirty="0">
                <a:effectLst/>
                <a:latin typeface="Calibri" panose="020F0502020204030204" pitchFamily="34" charset="0"/>
                <a:ea typeface="Calibri" panose="020F0502020204030204" pitchFamily="34" charset="0"/>
                <a:cs typeface="Times New Roman" panose="02020603050405020304" pitchFamily="18" charset="0"/>
              </a:rPr>
              <a:t>: The number of iterations for bundle adjustment.</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point_cloud</a:t>
            </a:r>
            <a:r>
              <a:rPr lang="en-US" dirty="0">
                <a:effectLst/>
                <a:latin typeface="Calibri" panose="020F0502020204030204" pitchFamily="34" charset="0"/>
                <a:ea typeface="Calibri" panose="020F0502020204030204" pitchFamily="34" charset="0"/>
                <a:cs typeface="Times New Roman" panose="02020603050405020304" pitchFamily="18" charset="0"/>
              </a:rPr>
              <a:t>: A 3D point cloud of the object.</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Extract feature points from each image using a feature detector (SIFT).</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Match the feature points between image pairs using a feature descriptor (ORB) and a matching algorithm (FLANN).</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Estimate the fundamental matrix for each image pair using the matched feature points.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Estimate the essential matrix for each image pair using the camera parameters and the fundamental matrix.</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Compute the relative camera poses (i.e., rotation and translation) for each image pair using the essential matrix and the camera parameters.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Triangulate the 3D points using the relative camera poses and the matched feature points.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Perform bundle adjustment to refine the camera poses and the 3D points using all images and their matched feature points.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Filter the 3D points based on the reconstruction threshold to remove outliers.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3D point cloud.</a:t>
            </a:r>
          </a:p>
        </p:txBody>
      </p:sp>
    </p:spTree>
    <p:extLst>
      <p:ext uri="{BB962C8B-B14F-4D97-AF65-F5344CB8AC3E}">
        <p14:creationId xmlns:p14="http://schemas.microsoft.com/office/powerpoint/2010/main" val="568482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a:bodyPr>
          <a:lstStyle/>
          <a:p>
            <a:pPr algn="just">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Algorithm 4: 3D Reconstruction of 2D Images using Structure-From-Motion (continued)</a:t>
            </a:r>
          </a:p>
          <a:p>
            <a:pPr algn="just">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Feature Detection and Matching:</a:t>
            </a:r>
          </a:p>
          <a:p>
            <a:pPr lvl="2" algn="just">
              <a:lnSpc>
                <a:spcPct val="107000"/>
              </a:lnSpc>
              <a:spcBef>
                <a:spcPts val="0"/>
              </a:spcBef>
              <a:spcAft>
                <a:spcPts val="0"/>
              </a:spcAft>
              <a:buFont typeface="Wingdings" panose="05000000000000000000" pitchFamily="2" charset="2"/>
              <a:buChar char="q"/>
            </a:pPr>
            <a:r>
              <a:rPr lang="en-US" b="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Feature detection is the process of identifying distinctive image features, such as corners or blobs, that can be matched between images.</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Feature matching is the process of finding corresponding feature points between image pairs.</a:t>
            </a:r>
          </a:p>
          <a:p>
            <a:pPr lvl="1" algn="just">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Fundamental Matrix and Essential Matrix:</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The fundamental matrix describes the geometric relationship between two views of a scene, given the corresponding image points.</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The essential matrix relates the camera poses between two views of a scene, given the intrinsic camera parameters and the fundamental matrix.</a:t>
            </a:r>
          </a:p>
          <a:p>
            <a:pPr lvl="2" algn="just">
              <a:lnSpc>
                <a:spcPct val="107000"/>
              </a:lnSpc>
              <a:spcBef>
                <a:spcPts val="0"/>
              </a:spcBef>
              <a:spcAft>
                <a:spcPts val="0"/>
              </a:spcAft>
              <a:buFont typeface="Wingdings" panose="05000000000000000000" pitchFamily="2" charset="2"/>
              <a:buChar char="v"/>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Triangulation:</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Triangulation is the process of computing the 3D position of a point in space, given its projections onto multiple images and the camera poses.</a:t>
            </a:r>
          </a:p>
          <a:p>
            <a:pPr lvl="2" algn="just">
              <a:lnSpc>
                <a:spcPct val="107000"/>
              </a:lnSpc>
              <a:spcBef>
                <a:spcPts val="0"/>
              </a:spcBef>
              <a:spcAft>
                <a:spcPts val="0"/>
              </a:spcAft>
              <a:buFont typeface="Wingdings" panose="05000000000000000000" pitchFamily="2" charset="2"/>
              <a:buChar char="v"/>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Bundle Adjustment:</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Bundle adjustment is a nonlinear optimization algorithm that jointly refines the camera poses and the 3D points to minimize the reprojection error.</a:t>
            </a:r>
          </a:p>
        </p:txBody>
      </p:sp>
    </p:spTree>
    <p:extLst>
      <p:ext uri="{BB962C8B-B14F-4D97-AF65-F5344CB8AC3E}">
        <p14:creationId xmlns:p14="http://schemas.microsoft.com/office/powerpoint/2010/main" val="3499784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814137" y="2084832"/>
            <a:ext cx="10563726" cy="3300071"/>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Ensemble Model:</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IN" sz="1600" dirty="0">
                <a:effectLst/>
                <a:latin typeface="Calibri" panose="020F0502020204030204" pitchFamily="34" charset="0"/>
                <a:ea typeface="Calibri" panose="020F0502020204030204" pitchFamily="34" charset="0"/>
                <a:cs typeface="Times New Roman" panose="02020603050405020304" pitchFamily="18" charset="0"/>
              </a:rPr>
              <a:t>An ensemble model comprising the YOLOv5 single-stage detector and the Faster RCNN multi-stage detector was implemented. </a:t>
            </a:r>
          </a:p>
          <a:p>
            <a:pPr marL="342900" lvl="0" indent="-342900" algn="just">
              <a:lnSpc>
                <a:spcPct val="107000"/>
              </a:lnSpc>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main advantage of the proposed combination of single-stage and multi-stage detectors is the improved object detection performance over an independent single-stage detector and lower false negative rate than an independent multi-stage detector.</a:t>
            </a:r>
          </a:p>
          <a:p>
            <a:pPr marL="342900" lvl="0" indent="-342900" algn="just">
              <a:lnSpc>
                <a:spcPct val="107000"/>
              </a:lnSpc>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effectLst/>
                <a:latin typeface="Calibri" panose="020F0502020204030204" pitchFamily="34" charset="0"/>
                <a:ea typeface="Calibri" panose="020F0502020204030204" pitchFamily="34" charset="0"/>
                <a:cs typeface="Times New Roman" panose="02020603050405020304" pitchFamily="18" charset="0"/>
              </a:rPr>
              <a:t>Our choice of CNN mechanisms: YOLOv5, being one of the most popular and powerful single-shot detectors, is a stable version of the ‘You Only Look Once’ family of CNN-based object detection models.  Faster RCNN is a very powerful two-stage detector that is widely used for object detection mechanisms.</a:t>
            </a:r>
          </a:p>
        </p:txBody>
      </p:sp>
    </p:spTree>
    <p:extLst>
      <p:ext uri="{BB962C8B-B14F-4D97-AF65-F5344CB8AC3E}">
        <p14:creationId xmlns:p14="http://schemas.microsoft.com/office/powerpoint/2010/main" val="37779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802104" y="1900348"/>
            <a:ext cx="5053263" cy="4706032"/>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YOLOv5:</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YOLOv5 model is instantiated by downloading all dependencies from the official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ultralytics</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IN" sz="1600" dirty="0">
                <a:effectLst/>
                <a:latin typeface="Calibri" panose="020F0502020204030204" pitchFamily="34" charset="0"/>
                <a:ea typeface="Calibri" panose="020F0502020204030204" pitchFamily="34" charset="0"/>
                <a:cs typeface="Times New Roman" panose="02020603050405020304" pitchFamily="18" charset="0"/>
              </a:rPr>
              <a:t> repository.</a:t>
            </a:r>
          </a:p>
          <a:p>
            <a:pPr marL="342900" lvl="0" indent="-34290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Our dataset of choice, namely RescueNet, is annotated and augmented using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software. </a:t>
            </a:r>
          </a:p>
          <a:p>
            <a:pPr marL="342900" indent="-34290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Additional pre-processing techniques are incorporated within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workspace, and a unique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api</a:t>
            </a:r>
            <a:r>
              <a:rPr lang="en-IN" sz="1600" dirty="0">
                <a:effectLst/>
                <a:latin typeface="Calibri" panose="020F0502020204030204" pitchFamily="34" charset="0"/>
                <a:ea typeface="Calibri" panose="020F0502020204030204" pitchFamily="34" charset="0"/>
                <a:cs typeface="Times New Roman" panose="02020603050405020304" pitchFamily="18" charset="0"/>
              </a:rPr>
              <a:t> key is generated for our dataset. </a:t>
            </a:r>
          </a:p>
          <a:p>
            <a:pPr marL="342900" indent="-34290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This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api</a:t>
            </a:r>
            <a:r>
              <a:rPr lang="en-IN" sz="1600" dirty="0">
                <a:effectLst/>
                <a:latin typeface="Calibri" panose="020F0502020204030204" pitchFamily="34" charset="0"/>
                <a:ea typeface="Calibri" panose="020F0502020204030204" pitchFamily="34" charset="0"/>
                <a:cs typeface="Times New Roman" panose="02020603050405020304" pitchFamily="18" charset="0"/>
              </a:rPr>
              <a:t> key is then used to download the dataset and the respective annotations in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PyTorch</a:t>
            </a:r>
            <a:r>
              <a:rPr lang="en-IN" sz="1600" dirty="0">
                <a:effectLst/>
                <a:latin typeface="Calibri" panose="020F0502020204030204" pitchFamily="34" charset="0"/>
                <a:ea typeface="Calibri" panose="020F0502020204030204" pitchFamily="34" charset="0"/>
                <a:cs typeface="Times New Roman" panose="02020603050405020304" pitchFamily="18" charset="0"/>
              </a:rPr>
              <a:t> YOLOv5 format.</a:t>
            </a:r>
          </a:p>
        </p:txBody>
      </p:sp>
      <p:pic>
        <p:nvPicPr>
          <p:cNvPr id="4" name="Picture 3">
            <a:extLst>
              <a:ext uri="{FF2B5EF4-FFF2-40B4-BE49-F238E27FC236}">
                <a16:creationId xmlns:a16="http://schemas.microsoft.com/office/drawing/2014/main" id="{EEFBE6E3-4EAE-3677-892B-B6FF35CD00E6}"/>
              </a:ext>
            </a:extLst>
          </p:cNvPr>
          <p:cNvPicPr>
            <a:picLocks noChangeAspect="1"/>
          </p:cNvPicPr>
          <p:nvPr/>
        </p:nvPicPr>
        <p:blipFill>
          <a:blip r:embed="rId2"/>
          <a:stretch>
            <a:fillRect/>
          </a:stretch>
        </p:blipFill>
        <p:spPr>
          <a:xfrm>
            <a:off x="5984427" y="2946271"/>
            <a:ext cx="6009510" cy="2409763"/>
          </a:xfrm>
          <a:prstGeom prst="rect">
            <a:avLst/>
          </a:prstGeom>
        </p:spPr>
      </p:pic>
    </p:spTree>
    <p:extLst>
      <p:ext uri="{BB962C8B-B14F-4D97-AF65-F5344CB8AC3E}">
        <p14:creationId xmlns:p14="http://schemas.microsoft.com/office/powerpoint/2010/main" val="105376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6677527" y="1751959"/>
            <a:ext cx="5297905" cy="4648196"/>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YOLOv5 model is then trained with batch size 16 for 492 epochs. The configurations previously defined in custom_yolov5s.yaml are also given as input parameters.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In our case, Early stopping was observed as the model performance did not vary over a period of epochs, thereby stopping the training process in the 492</a:t>
            </a:r>
            <a:r>
              <a:rPr lang="en-IN" sz="16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IN" sz="1600" dirty="0">
                <a:effectLst/>
                <a:latin typeface="Calibri" panose="020F0502020204030204" pitchFamily="34" charset="0"/>
                <a:ea typeface="Calibri" panose="020F0502020204030204" pitchFamily="34" charset="0"/>
                <a:cs typeface="Times New Roman" panose="02020603050405020304" pitchFamily="18" charset="0"/>
              </a:rPr>
              <a:t> epoch.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Mean Average Precision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mAP</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calculated for every epoch/iteration and displayed in the output.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Finally, the total number of instances that the model visualized under each class is tabulated and presented, and the weights are stored in the yolov5s_results folder as ‘best.pt’.</a:t>
            </a:r>
          </a:p>
        </p:txBody>
      </p:sp>
      <p:pic>
        <p:nvPicPr>
          <p:cNvPr id="3" name="Picture 2">
            <a:extLst>
              <a:ext uri="{FF2B5EF4-FFF2-40B4-BE49-F238E27FC236}">
                <a16:creationId xmlns:a16="http://schemas.microsoft.com/office/drawing/2014/main" id="{D100DEBB-AF2F-CDA2-A0CD-5EE5509404E7}"/>
              </a:ext>
            </a:extLst>
          </p:cNvPr>
          <p:cNvPicPr>
            <a:picLocks noChangeAspect="1"/>
          </p:cNvPicPr>
          <p:nvPr/>
        </p:nvPicPr>
        <p:blipFill>
          <a:blip r:embed="rId2"/>
          <a:stretch>
            <a:fillRect/>
          </a:stretch>
        </p:blipFill>
        <p:spPr>
          <a:xfrm>
            <a:off x="755516" y="2240909"/>
            <a:ext cx="5861853" cy="2894121"/>
          </a:xfrm>
          <a:prstGeom prst="rect">
            <a:avLst/>
          </a:prstGeom>
        </p:spPr>
      </p:pic>
    </p:spTree>
    <p:extLst>
      <p:ext uri="{BB962C8B-B14F-4D97-AF65-F5344CB8AC3E}">
        <p14:creationId xmlns:p14="http://schemas.microsoft.com/office/powerpoint/2010/main" val="33351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7019867" y="2266475"/>
            <a:ext cx="4714932" cy="3857787"/>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Tensorboard</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then made use of to visualize the performance of the model.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Tesnorboard</a:t>
            </a:r>
            <a:r>
              <a:rPr lang="en-IN" sz="1600" dirty="0">
                <a:effectLst/>
                <a:latin typeface="Calibri" panose="020F0502020204030204" pitchFamily="34" charset="0"/>
                <a:ea typeface="Calibri" panose="020F0502020204030204" pitchFamily="34" charset="0"/>
                <a:cs typeface="Times New Roman" panose="02020603050405020304" pitchFamily="18" charset="0"/>
              </a:rPr>
              <a:t> plots all performance metrics observed while training the model over the range of epochs for which the model was trained.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overall training loss of the model was found to be 0.002 for identifying various classes.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mean average precision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mAP</a:t>
            </a:r>
            <a:r>
              <a:rPr lang="en-IN" sz="1600" dirty="0">
                <a:effectLst/>
                <a:latin typeface="Calibri" panose="020F0502020204030204" pitchFamily="34" charset="0"/>
                <a:ea typeface="Calibri" panose="020F0502020204030204" pitchFamily="34" charset="0"/>
                <a:cs typeface="Times New Roman" panose="02020603050405020304" pitchFamily="18" charset="0"/>
              </a:rPr>
              <a:t>) of the model after 492 epochs as found to be 0.55.  </a:t>
            </a:r>
          </a:p>
        </p:txBody>
      </p:sp>
      <p:pic>
        <p:nvPicPr>
          <p:cNvPr id="5" name="Picture 4">
            <a:extLst>
              <a:ext uri="{FF2B5EF4-FFF2-40B4-BE49-F238E27FC236}">
                <a16:creationId xmlns:a16="http://schemas.microsoft.com/office/drawing/2014/main" id="{30AC625C-69CE-2B29-A8A5-7D52336486BD}"/>
              </a:ext>
            </a:extLst>
          </p:cNvPr>
          <p:cNvPicPr>
            <a:picLocks noChangeAspect="1"/>
          </p:cNvPicPr>
          <p:nvPr/>
        </p:nvPicPr>
        <p:blipFill>
          <a:blip r:embed="rId2"/>
          <a:stretch>
            <a:fillRect/>
          </a:stretch>
        </p:blipFill>
        <p:spPr>
          <a:xfrm>
            <a:off x="689811" y="1807461"/>
            <a:ext cx="5939589" cy="2387908"/>
          </a:xfrm>
          <a:prstGeom prst="rect">
            <a:avLst/>
          </a:prstGeom>
        </p:spPr>
      </p:pic>
      <p:pic>
        <p:nvPicPr>
          <p:cNvPr id="8" name="Picture 7">
            <a:extLst>
              <a:ext uri="{FF2B5EF4-FFF2-40B4-BE49-F238E27FC236}">
                <a16:creationId xmlns:a16="http://schemas.microsoft.com/office/drawing/2014/main" id="{DC282BDA-7F49-B9B2-B1C0-114352E98EFC}"/>
              </a:ext>
            </a:extLst>
          </p:cNvPr>
          <p:cNvPicPr>
            <a:picLocks noChangeAspect="1"/>
          </p:cNvPicPr>
          <p:nvPr/>
        </p:nvPicPr>
        <p:blipFill>
          <a:blip r:embed="rId3"/>
          <a:stretch>
            <a:fillRect/>
          </a:stretch>
        </p:blipFill>
        <p:spPr>
          <a:xfrm>
            <a:off x="709866" y="4238001"/>
            <a:ext cx="5891463" cy="2393482"/>
          </a:xfrm>
          <a:prstGeom prst="rect">
            <a:avLst/>
          </a:prstGeom>
        </p:spPr>
      </p:pic>
    </p:spTree>
    <p:extLst>
      <p:ext uri="{BB962C8B-B14F-4D97-AF65-F5344CB8AC3E}">
        <p14:creationId xmlns:p14="http://schemas.microsoft.com/office/powerpoint/2010/main" val="3811700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CD-6BCB-96D6-E18A-8500AFF6212F}"/>
              </a:ext>
            </a:extLst>
          </p:cNvPr>
          <p:cNvSpPr>
            <a:spLocks noGrp="1"/>
          </p:cNvSpPr>
          <p:nvPr>
            <p:ph type="title"/>
          </p:nvPr>
        </p:nvSpPr>
        <p:spPr/>
        <p:txBody>
          <a:bodyPr>
            <a:normAutofit/>
          </a:bodyPr>
          <a:lstStyle/>
          <a:p>
            <a:r>
              <a:rPr lang="en-IN" sz="4000" dirty="0">
                <a:latin typeface="Franklin Gothic Medium Cond" panose="020B0606030402020204" pitchFamily="34" charset="0"/>
              </a:rPr>
              <a:t>PROBLEM STATEMENT</a:t>
            </a:r>
          </a:p>
        </p:txBody>
      </p:sp>
      <p:sp>
        <p:nvSpPr>
          <p:cNvPr id="3" name="Content Placeholder 2">
            <a:extLst>
              <a:ext uri="{FF2B5EF4-FFF2-40B4-BE49-F238E27FC236}">
                <a16:creationId xmlns:a16="http://schemas.microsoft.com/office/drawing/2014/main" id="{BC91B23F-F946-05AA-D8E8-42E133663C53}"/>
              </a:ext>
            </a:extLst>
          </p:cNvPr>
          <p:cNvSpPr>
            <a:spLocks noGrp="1"/>
          </p:cNvSpPr>
          <p:nvPr>
            <p:ph idx="1"/>
          </p:nvPr>
        </p:nvSpPr>
        <p:spPr>
          <a:xfrm>
            <a:off x="713612" y="2466003"/>
            <a:ext cx="10995284" cy="3658071"/>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This approach deploys a Generative Adversarial Network (GAN)-based model to denoise and remove occlusion in the images obtained from the UAVs.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The framework classifies objects present in the visual scope of the UAV using a 3D reconstruction of the images obtained from the UAV, followed by semantic segmentation, resulting in pixel-level prediction and classification of entities present in the 3D model.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Furthermore, an ensemble network consisting of a combination of single-stage and multi-stage detectors is to be used to improve the performance of the survivor detection model. This will help reduce the false negative rate and improve the overall accuracy of the system.</a:t>
            </a: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0212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4651650" y="1884777"/>
            <a:ext cx="2465027" cy="400110"/>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Performance Metrics</a:t>
            </a:r>
          </a:p>
        </p:txBody>
      </p:sp>
      <p:pic>
        <p:nvPicPr>
          <p:cNvPr id="3" name="Picture 2">
            <a:extLst>
              <a:ext uri="{FF2B5EF4-FFF2-40B4-BE49-F238E27FC236}">
                <a16:creationId xmlns:a16="http://schemas.microsoft.com/office/drawing/2014/main" id="{3D1E22BF-FF36-A181-3DE1-464880E8CC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9503" y="2443497"/>
            <a:ext cx="7938266" cy="3968706"/>
          </a:xfrm>
          <a:prstGeom prst="rect">
            <a:avLst/>
          </a:prstGeom>
          <a:noFill/>
          <a:ln>
            <a:solidFill>
              <a:schemeClr val="tx1"/>
            </a:solidFill>
          </a:ln>
        </p:spPr>
      </p:pic>
    </p:spTree>
    <p:extLst>
      <p:ext uri="{BB962C8B-B14F-4D97-AF65-F5344CB8AC3E}">
        <p14:creationId xmlns:p14="http://schemas.microsoft.com/office/powerpoint/2010/main" val="204313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4859194" y="1916861"/>
            <a:ext cx="2049939" cy="400110"/>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Confusion Matrix</a:t>
            </a:r>
          </a:p>
        </p:txBody>
      </p:sp>
      <p:pic>
        <p:nvPicPr>
          <p:cNvPr id="4" name="Picture 3">
            <a:extLst>
              <a:ext uri="{FF2B5EF4-FFF2-40B4-BE49-F238E27FC236}">
                <a16:creationId xmlns:a16="http://schemas.microsoft.com/office/drawing/2014/main" id="{7B73D380-FFB6-40DF-ACBB-93AAF26D55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349" y="2418348"/>
            <a:ext cx="5097685" cy="3822834"/>
          </a:xfrm>
          <a:prstGeom prst="rect">
            <a:avLst/>
          </a:prstGeom>
          <a:solidFill>
            <a:schemeClr val="tx1"/>
          </a:solidFill>
          <a:ln>
            <a:solidFill>
              <a:schemeClr val="tx1"/>
            </a:solidFill>
          </a:ln>
        </p:spPr>
      </p:pic>
    </p:spTree>
    <p:extLst>
      <p:ext uri="{BB962C8B-B14F-4D97-AF65-F5344CB8AC3E}">
        <p14:creationId xmlns:p14="http://schemas.microsoft.com/office/powerpoint/2010/main" val="115908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7" y="2877628"/>
            <a:ext cx="4406125" cy="1866601"/>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trained model is then tested by visualizing results obtained when test images are passed through the model.</a:t>
            </a:r>
          </a:p>
          <a:p>
            <a:pPr marL="285750" lvl="0" indent="-28575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 The bounding boxes constructed over detected classes are displayed. </a:t>
            </a:r>
          </a:p>
        </p:txBody>
      </p:sp>
      <p:pic>
        <p:nvPicPr>
          <p:cNvPr id="3" name="Picture 2">
            <a:extLst>
              <a:ext uri="{FF2B5EF4-FFF2-40B4-BE49-F238E27FC236}">
                <a16:creationId xmlns:a16="http://schemas.microsoft.com/office/drawing/2014/main" id="{AFACDF77-3AB0-5B15-3976-07C1843750BD}"/>
              </a:ext>
            </a:extLst>
          </p:cNvPr>
          <p:cNvPicPr>
            <a:picLocks noChangeAspect="1"/>
          </p:cNvPicPr>
          <p:nvPr/>
        </p:nvPicPr>
        <p:blipFill>
          <a:blip r:embed="rId2"/>
          <a:stretch>
            <a:fillRect/>
          </a:stretch>
        </p:blipFill>
        <p:spPr>
          <a:xfrm>
            <a:off x="5831155" y="1900348"/>
            <a:ext cx="5558740" cy="4630074"/>
          </a:xfrm>
          <a:prstGeom prst="rect">
            <a:avLst/>
          </a:prstGeom>
        </p:spPr>
      </p:pic>
    </p:spTree>
    <p:extLst>
      <p:ext uri="{BB962C8B-B14F-4D97-AF65-F5344CB8AC3E}">
        <p14:creationId xmlns:p14="http://schemas.microsoft.com/office/powerpoint/2010/main" val="85773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735577" y="1858119"/>
            <a:ext cx="6066276" cy="4295663"/>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Faster RCNN:</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Faster RCNN multi-stage CNN model is implemented using Detectron2, which is a computer vision library that allows the implementation of various CNN models through the usage of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PyTorch</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Initially, the GPU instantiated in the Google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Colab</a:t>
            </a:r>
            <a:r>
              <a:rPr lang="en-IN" sz="1600" dirty="0">
                <a:effectLst/>
                <a:latin typeface="Calibri" panose="020F0502020204030204" pitchFamily="34" charset="0"/>
                <a:ea typeface="Calibri" panose="020F0502020204030204" pitchFamily="34" charset="0"/>
                <a:cs typeface="Times New Roman" panose="02020603050405020304" pitchFamily="18" charset="0"/>
              </a:rPr>
              <a:t> environment is displayed using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nvidia-smi</a:t>
            </a:r>
            <a:r>
              <a:rPr lang="en-IN" sz="1600" dirty="0">
                <a:effectLst/>
                <a:latin typeface="Calibri" panose="020F0502020204030204" pitchFamily="34" charset="0"/>
                <a:ea typeface="Calibri" panose="020F0502020204030204" pitchFamily="34" charset="0"/>
                <a:cs typeface="Times New Roman" panose="02020603050405020304" pitchFamily="18" charset="0"/>
              </a:rPr>
              <a:t> command.</a:t>
            </a:r>
          </a:p>
          <a:p>
            <a:pPr marL="342900" lvl="0" indent="-34290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Faster RCNN model is then instantiated and trained using the faster_rcnn_X_101_32x8d_FPN_3x architecture present in Detectron2. Other parameters required for training the model are defined as well. </a:t>
            </a:r>
          </a:p>
        </p:txBody>
      </p:sp>
      <p:pic>
        <p:nvPicPr>
          <p:cNvPr id="4" name="Picture 3">
            <a:extLst>
              <a:ext uri="{FF2B5EF4-FFF2-40B4-BE49-F238E27FC236}">
                <a16:creationId xmlns:a16="http://schemas.microsoft.com/office/drawing/2014/main" id="{889DB6BB-019C-09D2-A178-07EA8DD290B5}"/>
              </a:ext>
            </a:extLst>
          </p:cNvPr>
          <p:cNvPicPr>
            <a:picLocks noChangeAspect="1"/>
          </p:cNvPicPr>
          <p:nvPr/>
        </p:nvPicPr>
        <p:blipFill>
          <a:blip r:embed="rId2"/>
          <a:stretch>
            <a:fillRect/>
          </a:stretch>
        </p:blipFill>
        <p:spPr>
          <a:xfrm>
            <a:off x="7109748" y="2494613"/>
            <a:ext cx="4655944" cy="3320482"/>
          </a:xfrm>
          <a:prstGeom prst="rect">
            <a:avLst/>
          </a:prstGeom>
        </p:spPr>
      </p:pic>
    </p:spTree>
    <p:extLst>
      <p:ext uri="{BB962C8B-B14F-4D97-AF65-F5344CB8AC3E}">
        <p14:creationId xmlns:p14="http://schemas.microsoft.com/office/powerpoint/2010/main" val="2595603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8" y="2084832"/>
            <a:ext cx="4483768" cy="3916072"/>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dataset previously annotated and augmented on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downloaded along with annotations in the COCO JSON format.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being a versatile software allows exporting various annotation formats for the same dataset. </a:t>
            </a:r>
          </a:p>
          <a:p>
            <a:pPr marL="285750" lvl="0" indent="-28575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COCO JSON format is used while training a Faster RCNN model.</a:t>
            </a:r>
          </a:p>
          <a:p>
            <a:pPr marL="285750" lvl="0" indent="-28575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dataset is then registered to detectron2 to be able to use the dataset for training the Faster RCNN model. </a:t>
            </a:r>
          </a:p>
        </p:txBody>
      </p:sp>
      <p:pic>
        <p:nvPicPr>
          <p:cNvPr id="4" name="Picture 3">
            <a:extLst>
              <a:ext uri="{FF2B5EF4-FFF2-40B4-BE49-F238E27FC236}">
                <a16:creationId xmlns:a16="http://schemas.microsoft.com/office/drawing/2014/main" id="{AF6E735F-D928-89A2-679E-4A502A750043}"/>
              </a:ext>
            </a:extLst>
          </p:cNvPr>
          <p:cNvPicPr>
            <a:picLocks noChangeAspect="1"/>
          </p:cNvPicPr>
          <p:nvPr/>
        </p:nvPicPr>
        <p:blipFill>
          <a:blip r:embed="rId2"/>
          <a:stretch>
            <a:fillRect/>
          </a:stretch>
        </p:blipFill>
        <p:spPr>
          <a:xfrm>
            <a:off x="6278003" y="2191151"/>
            <a:ext cx="5121275" cy="1577340"/>
          </a:xfrm>
          <a:prstGeom prst="rect">
            <a:avLst/>
          </a:prstGeom>
        </p:spPr>
      </p:pic>
      <p:pic>
        <p:nvPicPr>
          <p:cNvPr id="5" name="Picture 4">
            <a:extLst>
              <a:ext uri="{FF2B5EF4-FFF2-40B4-BE49-F238E27FC236}">
                <a16:creationId xmlns:a16="http://schemas.microsoft.com/office/drawing/2014/main" id="{E40ACC2C-1F7A-6EB1-4C33-09050A7FFFE6}"/>
              </a:ext>
            </a:extLst>
          </p:cNvPr>
          <p:cNvPicPr>
            <a:picLocks noChangeAspect="1"/>
          </p:cNvPicPr>
          <p:nvPr/>
        </p:nvPicPr>
        <p:blipFill>
          <a:blip r:embed="rId3"/>
          <a:stretch>
            <a:fillRect/>
          </a:stretch>
        </p:blipFill>
        <p:spPr>
          <a:xfrm>
            <a:off x="6278003" y="4499811"/>
            <a:ext cx="5136200" cy="1677954"/>
          </a:xfrm>
          <a:prstGeom prst="rect">
            <a:avLst/>
          </a:prstGeom>
        </p:spPr>
      </p:pic>
    </p:spTree>
    <p:extLst>
      <p:ext uri="{BB962C8B-B14F-4D97-AF65-F5344CB8AC3E}">
        <p14:creationId xmlns:p14="http://schemas.microsoft.com/office/powerpoint/2010/main" val="23014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8" y="1898163"/>
            <a:ext cx="10490093" cy="1339662"/>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Once the model is trained,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Tesnorboard</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initialized, thereby giving various performance metrics observed during the training process of the Faster RCNN model.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Total loss of the model was observed to be 0.89. The accuracy of detecting various classes was found to be 93.75%. </a:t>
            </a:r>
          </a:p>
        </p:txBody>
      </p:sp>
      <p:pic>
        <p:nvPicPr>
          <p:cNvPr id="3" name="Picture 2">
            <a:extLst>
              <a:ext uri="{FF2B5EF4-FFF2-40B4-BE49-F238E27FC236}">
                <a16:creationId xmlns:a16="http://schemas.microsoft.com/office/drawing/2014/main" id="{FC2AB7C5-07FD-E781-A140-8EE32B1C966C}"/>
              </a:ext>
            </a:extLst>
          </p:cNvPr>
          <p:cNvPicPr>
            <a:picLocks noChangeAspect="1"/>
          </p:cNvPicPr>
          <p:nvPr/>
        </p:nvPicPr>
        <p:blipFill>
          <a:blip r:embed="rId2"/>
          <a:stretch>
            <a:fillRect/>
          </a:stretch>
        </p:blipFill>
        <p:spPr>
          <a:xfrm>
            <a:off x="1433010" y="3875641"/>
            <a:ext cx="4111668" cy="2641600"/>
          </a:xfrm>
          <a:prstGeom prst="rect">
            <a:avLst/>
          </a:prstGeom>
        </p:spPr>
      </p:pic>
      <p:pic>
        <p:nvPicPr>
          <p:cNvPr id="7" name="Picture 6">
            <a:extLst>
              <a:ext uri="{FF2B5EF4-FFF2-40B4-BE49-F238E27FC236}">
                <a16:creationId xmlns:a16="http://schemas.microsoft.com/office/drawing/2014/main" id="{5C18604B-DE49-8BE2-31FA-E6B84B1661C5}"/>
              </a:ext>
            </a:extLst>
          </p:cNvPr>
          <p:cNvPicPr>
            <a:picLocks noChangeAspect="1"/>
          </p:cNvPicPr>
          <p:nvPr/>
        </p:nvPicPr>
        <p:blipFill>
          <a:blip r:embed="rId3"/>
          <a:stretch>
            <a:fillRect/>
          </a:stretch>
        </p:blipFill>
        <p:spPr>
          <a:xfrm>
            <a:off x="6512561" y="3849791"/>
            <a:ext cx="4083250" cy="2667450"/>
          </a:xfrm>
          <a:prstGeom prst="rect">
            <a:avLst/>
          </a:prstGeom>
        </p:spPr>
      </p:pic>
    </p:spTree>
    <p:extLst>
      <p:ext uri="{BB962C8B-B14F-4D97-AF65-F5344CB8AC3E}">
        <p14:creationId xmlns:p14="http://schemas.microsoft.com/office/powerpoint/2010/main" val="1046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8" y="2929846"/>
            <a:ext cx="4483768" cy="2264146"/>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trained model is then tested using the test set and results are visualized.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model and its corresponding weights are then saved and stored in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Saved_Models</a:t>
            </a:r>
            <a:r>
              <a:rPr lang="en-IN" sz="1600" dirty="0">
                <a:effectLst/>
                <a:latin typeface="Calibri" panose="020F0502020204030204" pitchFamily="34" charset="0"/>
                <a:ea typeface="Calibri" panose="020F0502020204030204" pitchFamily="34" charset="0"/>
                <a:cs typeface="Times New Roman" panose="02020603050405020304" pitchFamily="18" charset="0"/>
              </a:rPr>
              <a:t>’ folder.</a:t>
            </a:r>
          </a:p>
          <a:p>
            <a:pPr lvl="0"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E8980A7-9149-E7F7-E745-6630C79BF355}"/>
              </a:ext>
            </a:extLst>
          </p:cNvPr>
          <p:cNvPicPr>
            <a:picLocks noChangeAspect="1"/>
          </p:cNvPicPr>
          <p:nvPr/>
        </p:nvPicPr>
        <p:blipFill>
          <a:blip r:embed="rId2"/>
          <a:stretch>
            <a:fillRect/>
          </a:stretch>
        </p:blipFill>
        <p:spPr>
          <a:xfrm>
            <a:off x="6096000" y="1485599"/>
            <a:ext cx="4786647" cy="4863064"/>
          </a:xfrm>
          <a:prstGeom prst="rect">
            <a:avLst/>
          </a:prstGeom>
        </p:spPr>
      </p:pic>
    </p:spTree>
    <p:extLst>
      <p:ext uri="{BB962C8B-B14F-4D97-AF65-F5344CB8AC3E}">
        <p14:creationId xmlns:p14="http://schemas.microsoft.com/office/powerpoint/2010/main" val="740067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942472" y="2066207"/>
            <a:ext cx="4880811" cy="3871316"/>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Final Ensemble Model combining both the trained models:</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final ensemble model is created using the two trained models obtained in the previous steps. </a:t>
            </a:r>
          </a:p>
          <a:p>
            <a:pPr marL="342900" lvl="0" indent="-342900" algn="just">
              <a:lnSpc>
                <a:spcPct val="107000"/>
              </a:lnSpc>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Both the models are executed for the same image and their respective outputs are visualized. </a:t>
            </a:r>
          </a:p>
          <a:p>
            <a:pPr marL="342900" lvl="0" indent="-342900" algn="just">
              <a:lnSpc>
                <a:spcPct val="107000"/>
              </a:lnSpc>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models are then combined using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ensembling</a:t>
            </a:r>
            <a:r>
              <a:rPr lang="en-IN" sz="1600" dirty="0">
                <a:effectLst/>
                <a:latin typeface="Calibri" panose="020F0502020204030204" pitchFamily="34" charset="0"/>
                <a:ea typeface="Calibri" panose="020F0502020204030204" pitchFamily="34" charset="0"/>
                <a:cs typeface="Times New Roman" panose="02020603050405020304" pitchFamily="18" charset="0"/>
              </a:rPr>
              <a:t> technique named ‘simple averaging’, wherein multiple models are trained independently and their predictions are combined to improve overall performance.</a:t>
            </a:r>
          </a:p>
        </p:txBody>
      </p:sp>
      <p:pic>
        <p:nvPicPr>
          <p:cNvPr id="4" name="Picture 3">
            <a:extLst>
              <a:ext uri="{FF2B5EF4-FFF2-40B4-BE49-F238E27FC236}">
                <a16:creationId xmlns:a16="http://schemas.microsoft.com/office/drawing/2014/main" id="{88E2817F-BF97-5719-CD14-ED1162643B1B}"/>
              </a:ext>
            </a:extLst>
          </p:cNvPr>
          <p:cNvPicPr>
            <a:picLocks noChangeAspect="1"/>
          </p:cNvPicPr>
          <p:nvPr/>
        </p:nvPicPr>
        <p:blipFill>
          <a:blip r:embed="rId2"/>
          <a:stretch>
            <a:fillRect/>
          </a:stretch>
        </p:blipFill>
        <p:spPr>
          <a:xfrm>
            <a:off x="6244389" y="1991426"/>
            <a:ext cx="5248017" cy="4381299"/>
          </a:xfrm>
          <a:prstGeom prst="rect">
            <a:avLst/>
          </a:prstGeom>
        </p:spPr>
      </p:pic>
    </p:spTree>
    <p:extLst>
      <p:ext uri="{BB962C8B-B14F-4D97-AF65-F5344CB8AC3E}">
        <p14:creationId xmlns:p14="http://schemas.microsoft.com/office/powerpoint/2010/main" val="1033046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6715859" y="3494124"/>
            <a:ext cx="4770287" cy="871008"/>
          </a:xfrm>
          <a:prstGeom prst="rect">
            <a:avLst/>
          </a:prstGeom>
          <a:noFill/>
        </p:spPr>
        <p:txBody>
          <a:bodyPr wrap="square" rtlCol="0">
            <a:spAutoFit/>
          </a:bodyPr>
          <a:lstStyle/>
          <a:p>
            <a:pPr lvl="0" algn="just">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ensembled model is then evaluated using the same image used for the previous models and the outputs are compared. </a:t>
            </a:r>
          </a:p>
        </p:txBody>
      </p:sp>
      <p:pic>
        <p:nvPicPr>
          <p:cNvPr id="4" name="Picture 3">
            <a:extLst>
              <a:ext uri="{FF2B5EF4-FFF2-40B4-BE49-F238E27FC236}">
                <a16:creationId xmlns:a16="http://schemas.microsoft.com/office/drawing/2014/main" id="{60B783AA-B852-CA72-A75E-303EF7F811F6}"/>
              </a:ext>
            </a:extLst>
          </p:cNvPr>
          <p:cNvPicPr>
            <a:picLocks noChangeAspect="1"/>
          </p:cNvPicPr>
          <p:nvPr/>
        </p:nvPicPr>
        <p:blipFill>
          <a:blip r:embed="rId2"/>
          <a:stretch>
            <a:fillRect/>
          </a:stretch>
        </p:blipFill>
        <p:spPr>
          <a:xfrm>
            <a:off x="1717474" y="1828029"/>
            <a:ext cx="4555003" cy="4596833"/>
          </a:xfrm>
          <a:prstGeom prst="rect">
            <a:avLst/>
          </a:prstGeom>
        </p:spPr>
      </p:pic>
    </p:spTree>
    <p:extLst>
      <p:ext uri="{BB962C8B-B14F-4D97-AF65-F5344CB8AC3E}">
        <p14:creationId xmlns:p14="http://schemas.microsoft.com/office/powerpoint/2010/main" val="3573708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REFERENCES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719528" y="1905007"/>
            <a:ext cx="11031314" cy="4876800"/>
          </a:xfrm>
        </p:spPr>
        <p:txBody>
          <a:bodyPr>
            <a:normAutofit/>
          </a:bodyPr>
          <a:lstStyle/>
          <a:p>
            <a:pPr marL="457200" indent="-457200" algn="just">
              <a:buFont typeface="+mj-lt"/>
              <a:buAutoNum type="arabicPeriod"/>
            </a:pPr>
            <a:r>
              <a:rPr lang="en-IN" sz="1600" dirty="0">
                <a:latin typeface="Calibri" panose="020F0502020204030204" pitchFamily="34" charset="0"/>
                <a:cs typeface="Calibri" panose="020F0502020204030204" pitchFamily="34" charset="0"/>
              </a:rPr>
              <a:t>J. Dong, K. Ota and M. Dong, "</a:t>
            </a:r>
            <a:r>
              <a:rPr lang="en-IN" sz="1600" b="1" dirty="0">
                <a:latin typeface="Calibri" panose="020F0502020204030204" pitchFamily="34" charset="0"/>
                <a:cs typeface="Calibri" panose="020F0502020204030204" pitchFamily="34" charset="0"/>
              </a:rPr>
              <a:t>UAV-Based Real-Time Survivor Detection System in Post-Disaster Search and Rescue Operations</a:t>
            </a:r>
            <a:r>
              <a:rPr lang="en-IN" sz="1600" dirty="0">
                <a:latin typeface="Calibri" panose="020F0502020204030204" pitchFamily="34" charset="0"/>
                <a:cs typeface="Calibri" panose="020F0502020204030204" pitchFamily="34" charset="0"/>
              </a:rPr>
              <a:t>" in IEEE Journal on Miniaturization for Air and Space Systems, vol. 2, no. 4, pp. 209-219, 2021</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a:latin typeface="Calibri" panose="020F0502020204030204" pitchFamily="34" charset="0"/>
                <a:cs typeface="Calibri" panose="020F0502020204030204" pitchFamily="34" charset="0"/>
              </a:rPr>
              <a:t>H. Ren et al., "</a:t>
            </a:r>
            <a:r>
              <a:rPr lang="en-IN" sz="1600" b="1" dirty="0">
                <a:latin typeface="Calibri" panose="020F0502020204030204" pitchFamily="34" charset="0"/>
                <a:cs typeface="Calibri" panose="020F0502020204030204" pitchFamily="34" charset="0"/>
              </a:rPr>
              <a:t>Swarm UAV SAR for 3-D Imaging: System Analysis and Sensing Matrix Design</a:t>
            </a:r>
            <a:r>
              <a:rPr lang="en-IN" sz="1600" dirty="0">
                <a:latin typeface="Calibri" panose="020F0502020204030204" pitchFamily="34" charset="0"/>
                <a:cs typeface="Calibri" panose="020F0502020204030204" pitchFamily="34" charset="0"/>
              </a:rPr>
              <a:t>" in IEEE Transactions on Geoscience and Remote Sensing, vol. 60, pp. 1-16, 2022</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a:latin typeface="Calibri" panose="020F0502020204030204" pitchFamily="34" charset="0"/>
                <a:cs typeface="Calibri" panose="020F0502020204030204" pitchFamily="34" charset="0"/>
              </a:rPr>
              <a:t>T. C. Bybee and S. E. Budge, "</a:t>
            </a:r>
            <a:r>
              <a:rPr lang="en-IN" sz="1600" b="1" dirty="0">
                <a:latin typeface="Calibri" panose="020F0502020204030204" pitchFamily="34" charset="0"/>
                <a:cs typeface="Calibri" panose="020F0502020204030204" pitchFamily="34" charset="0"/>
              </a:rPr>
              <a:t>Method for 3-D Scene Reconstruction Using Fused LiDAR and Imagery From a Texel Camera</a:t>
            </a:r>
            <a:r>
              <a:rPr lang="en-IN" sz="1600" dirty="0">
                <a:latin typeface="Calibri" panose="020F0502020204030204" pitchFamily="34" charset="0"/>
                <a:cs typeface="Calibri" panose="020F0502020204030204" pitchFamily="34" charset="0"/>
              </a:rPr>
              <a:t>" in IEEE Transactions on Geoscience and Remote Sensing, vol. 57, no. 11, pp. 8879-8889, Nov. 2019</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err="1">
                <a:latin typeface="Calibri" panose="020F0502020204030204" pitchFamily="34" charset="0"/>
                <a:cs typeface="Calibri" panose="020F0502020204030204" pitchFamily="34" charset="0"/>
              </a:rPr>
              <a:t>Albaba</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Berat</a:t>
            </a:r>
            <a:r>
              <a:rPr lang="en-IN" sz="1600" dirty="0">
                <a:latin typeface="Calibri" panose="020F0502020204030204" pitchFamily="34" charset="0"/>
                <a:cs typeface="Calibri" panose="020F0502020204030204" pitchFamily="34" charset="0"/>
              </a:rPr>
              <a:t> Mert, and </a:t>
            </a:r>
            <a:r>
              <a:rPr lang="en-IN" sz="1600" dirty="0" err="1">
                <a:latin typeface="Calibri" panose="020F0502020204030204" pitchFamily="34" charset="0"/>
                <a:cs typeface="Calibri" panose="020F0502020204030204" pitchFamily="34" charset="0"/>
              </a:rPr>
              <a:t>Sedat</a:t>
            </a:r>
            <a:r>
              <a:rPr lang="en-IN" sz="1600" dirty="0">
                <a:latin typeface="Calibri" panose="020F0502020204030204" pitchFamily="34" charset="0"/>
                <a:cs typeface="Calibri" panose="020F0502020204030204" pitchFamily="34" charset="0"/>
              </a:rPr>
              <a:t> Ozer, "</a:t>
            </a:r>
            <a:r>
              <a:rPr lang="en-IN" sz="1600" b="1" dirty="0" err="1">
                <a:latin typeface="Calibri" panose="020F0502020204030204" pitchFamily="34" charset="0"/>
                <a:cs typeface="Calibri" panose="020F0502020204030204" pitchFamily="34" charset="0"/>
              </a:rPr>
              <a:t>SyNet</a:t>
            </a:r>
            <a:r>
              <a:rPr lang="en-IN" sz="1600" b="1" dirty="0">
                <a:latin typeface="Calibri" panose="020F0502020204030204" pitchFamily="34" charset="0"/>
                <a:cs typeface="Calibri" panose="020F0502020204030204" pitchFamily="34" charset="0"/>
              </a:rPr>
              <a:t>: An ensemble network for object detection in UAV images</a:t>
            </a:r>
            <a:r>
              <a:rPr lang="en-IN" sz="1600" dirty="0">
                <a:latin typeface="Calibri" panose="020F0502020204030204" pitchFamily="34" charset="0"/>
                <a:cs typeface="Calibri" panose="020F0502020204030204" pitchFamily="34" charset="0"/>
              </a:rPr>
              <a:t>" in 25th IEEE International Conference on Pattern Recognition (ICPR), pp. 10227-10234, 2021</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a:latin typeface="Calibri" panose="020F0502020204030204" pitchFamily="34" charset="0"/>
                <a:cs typeface="Calibri" panose="020F0502020204030204" pitchFamily="34" charset="0"/>
              </a:rPr>
              <a:t>A. </a:t>
            </a:r>
            <a:r>
              <a:rPr lang="en-IN" sz="1600" dirty="0" err="1">
                <a:latin typeface="Calibri" panose="020F0502020204030204" pitchFamily="34" charset="0"/>
                <a:cs typeface="Calibri" panose="020F0502020204030204" pitchFamily="34" charset="0"/>
              </a:rPr>
              <a:t>Bouguettaya</a:t>
            </a:r>
            <a:r>
              <a:rPr lang="en-IN" sz="1600" dirty="0">
                <a:latin typeface="Calibri" panose="020F0502020204030204" pitchFamily="34" charset="0"/>
                <a:cs typeface="Calibri" panose="020F0502020204030204" pitchFamily="34" charset="0"/>
              </a:rPr>
              <a:t>, H. </a:t>
            </a:r>
            <a:r>
              <a:rPr lang="en-IN" sz="1600" dirty="0" err="1">
                <a:latin typeface="Calibri" panose="020F0502020204030204" pitchFamily="34" charset="0"/>
                <a:cs typeface="Calibri" panose="020F0502020204030204" pitchFamily="34" charset="0"/>
              </a:rPr>
              <a:t>Zarzour</a:t>
            </a:r>
            <a:r>
              <a:rPr lang="en-IN" sz="1600" dirty="0">
                <a:latin typeface="Calibri" panose="020F0502020204030204" pitchFamily="34" charset="0"/>
                <a:cs typeface="Calibri" panose="020F0502020204030204" pitchFamily="34" charset="0"/>
              </a:rPr>
              <a:t>, A. </a:t>
            </a:r>
            <a:r>
              <a:rPr lang="en-IN" sz="1600" dirty="0" err="1">
                <a:latin typeface="Calibri" panose="020F0502020204030204" pitchFamily="34" charset="0"/>
                <a:cs typeface="Calibri" panose="020F0502020204030204" pitchFamily="34" charset="0"/>
              </a:rPr>
              <a:t>Kechida</a:t>
            </a:r>
            <a:r>
              <a:rPr lang="en-IN" sz="1600" dirty="0">
                <a:latin typeface="Calibri" panose="020F0502020204030204" pitchFamily="34" charset="0"/>
                <a:cs typeface="Calibri" panose="020F0502020204030204" pitchFamily="34" charset="0"/>
              </a:rPr>
              <a:t> and A. M. </a:t>
            </a:r>
            <a:r>
              <a:rPr lang="en-IN" sz="1600" dirty="0" err="1">
                <a:latin typeface="Calibri" panose="020F0502020204030204" pitchFamily="34" charset="0"/>
                <a:cs typeface="Calibri" panose="020F0502020204030204" pitchFamily="34" charset="0"/>
              </a:rPr>
              <a:t>Taberkit</a:t>
            </a:r>
            <a:r>
              <a:rPr lang="en-IN" sz="1600" dirty="0">
                <a:latin typeface="Calibri" panose="020F0502020204030204" pitchFamily="34" charset="0"/>
                <a:cs typeface="Calibri" panose="020F0502020204030204" pitchFamily="34" charset="0"/>
              </a:rPr>
              <a:t>, "</a:t>
            </a:r>
            <a:r>
              <a:rPr lang="en-IN" sz="1600" b="1" dirty="0">
                <a:latin typeface="Calibri" panose="020F0502020204030204" pitchFamily="34" charset="0"/>
                <a:cs typeface="Calibri" panose="020F0502020204030204" pitchFamily="34" charset="0"/>
              </a:rPr>
              <a:t>Vehicle Detection From UAV Imagery With Deep Learning: A Review</a:t>
            </a:r>
            <a:r>
              <a:rPr lang="en-IN" sz="1600" dirty="0">
                <a:latin typeface="Calibri" panose="020F0502020204030204" pitchFamily="34" charset="0"/>
                <a:cs typeface="Calibri" panose="020F0502020204030204" pitchFamily="34" charset="0"/>
              </a:rPr>
              <a:t>" in IEEE Transactions on Neural Networks and Learning Systems, vol. 33, no. 11, pp. 6047-6067, Nov. 2022</a:t>
            </a:r>
          </a:p>
        </p:txBody>
      </p:sp>
    </p:spTree>
    <p:extLst>
      <p:ext uri="{BB962C8B-B14F-4D97-AF65-F5344CB8AC3E}">
        <p14:creationId xmlns:p14="http://schemas.microsoft.com/office/powerpoint/2010/main" val="130435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4286680556"/>
              </p:ext>
            </p:extLst>
          </p:nvPr>
        </p:nvGraphicFramePr>
        <p:xfrm>
          <a:off x="757003" y="2084832"/>
          <a:ext cx="11145187" cy="4595872"/>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1. </a:t>
                      </a:r>
                    </a:p>
                  </a:txBody>
                  <a:tcPr/>
                </a:tc>
                <a:tc>
                  <a:txBody>
                    <a:bodyPr/>
                    <a:lstStyle/>
                    <a:p>
                      <a:pPr algn="just"/>
                      <a:r>
                        <a:rPr lang="en-US" sz="1400" dirty="0">
                          <a:latin typeface="Calibri" panose="020F0502020204030204" pitchFamily="34" charset="0"/>
                          <a:cs typeface="Calibri" panose="020F0502020204030204" pitchFamily="34" charset="0"/>
                        </a:rPr>
                        <a:t>IEEE Journal on Miniaturization for Air and Space Systems, vol. 2, no. 4, pp. 209-219</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UAV-Based Real-Time Survivor Detection</a:t>
                      </a:r>
                    </a:p>
                    <a:p>
                      <a:pPr algn="just"/>
                      <a:r>
                        <a:rPr lang="en-US" sz="1400" b="1" dirty="0">
                          <a:latin typeface="Calibri" panose="020F0502020204030204" pitchFamily="34" charset="0"/>
                          <a:cs typeface="Calibri" panose="020F0502020204030204" pitchFamily="34" charset="0"/>
                        </a:rPr>
                        <a:t>System in Post-Disaster Search and</a:t>
                      </a:r>
                    </a:p>
                    <a:p>
                      <a:pPr algn="just"/>
                      <a:r>
                        <a:rPr lang="en-US" sz="1400" b="1" dirty="0">
                          <a:latin typeface="Calibri" panose="020F0502020204030204" pitchFamily="34" charset="0"/>
                          <a:cs typeface="Calibri" panose="020F0502020204030204" pitchFamily="34" charset="0"/>
                        </a:rPr>
                        <a:t>Rescue Operations</a:t>
                      </a:r>
                    </a:p>
                    <a:p>
                      <a:pPr algn="just"/>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 new thermal image dataset consisting of 6447 thermal images designed for survivor detection using UAVs in post-disaster scenarios.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paper also describes optimal values to prune survivor detection models in order to reduce the complexity of the models.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model applies knowledge distillation techniques to fine-tune them and improve accuracy.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performance of several survivor detection models based on YOLOv3 and YOLOv3-MobileNetV1 were compared with and without pruning and fine-tuning. </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Older and inferior detection models have been used for survivor detection, thereby resulting in models with high mean average precision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loss and low accuracy.</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858729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REFERENCES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729982" y="1892969"/>
            <a:ext cx="10988775" cy="4728410"/>
          </a:xfrm>
        </p:spPr>
        <p:txBody>
          <a:bodyPr>
            <a:noAutofit/>
          </a:bodyPr>
          <a:lstStyle/>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T. Ye, W. Qin, Y. Li, S. Wang, J. Zhang and Z. Zhao, "</a:t>
            </a:r>
            <a:r>
              <a:rPr lang="en-IN" sz="1600" b="1" dirty="0">
                <a:latin typeface="Calibri" panose="020F0502020204030204" pitchFamily="34" charset="0"/>
                <a:cs typeface="Calibri" panose="020F0502020204030204" pitchFamily="34" charset="0"/>
              </a:rPr>
              <a:t>Dense and Small Object Detection in UAV-Vision Based on a Global-Local Feature Enhanced Network</a:t>
            </a:r>
            <a:r>
              <a:rPr lang="en-IN" sz="1600" dirty="0">
                <a:latin typeface="Calibri" panose="020F0502020204030204" pitchFamily="34" charset="0"/>
                <a:cs typeface="Calibri" panose="020F0502020204030204" pitchFamily="34" charset="0"/>
              </a:rPr>
              <a:t>," in IEEE Transactions on Instrumentation and Measurement, vol. 71, pp. 1-13, 2022</a:t>
            </a:r>
          </a:p>
          <a:p>
            <a:pPr marL="457200" indent="-457200" algn="just">
              <a:lnSpc>
                <a:spcPct val="120000"/>
              </a:lnSpc>
              <a:buFont typeface="+mj-lt"/>
              <a:buAutoNum type="arabicPeriod" startAt="6"/>
            </a:pPr>
            <a:endParaRPr lang="en-IN" sz="4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Isaac-Medina, Brian KS, Matt </a:t>
            </a:r>
            <a:r>
              <a:rPr lang="en-IN" sz="1600" dirty="0" err="1">
                <a:latin typeface="Calibri" panose="020F0502020204030204" pitchFamily="34" charset="0"/>
                <a:cs typeface="Calibri" panose="020F0502020204030204" pitchFamily="34" charset="0"/>
              </a:rPr>
              <a:t>Poyser</a:t>
            </a:r>
            <a:r>
              <a:rPr lang="en-IN" sz="1600" dirty="0">
                <a:latin typeface="Calibri" panose="020F0502020204030204" pitchFamily="34" charset="0"/>
                <a:cs typeface="Calibri" panose="020F0502020204030204" pitchFamily="34" charset="0"/>
              </a:rPr>
              <a:t>, Daniel </a:t>
            </a:r>
            <a:r>
              <a:rPr lang="en-IN" sz="1600" dirty="0" err="1">
                <a:latin typeface="Calibri" panose="020F0502020204030204" pitchFamily="34" charset="0"/>
                <a:cs typeface="Calibri" panose="020F0502020204030204" pitchFamily="34" charset="0"/>
              </a:rPr>
              <a:t>Organisciak</a:t>
            </a:r>
            <a:r>
              <a:rPr lang="en-IN" sz="1600" dirty="0">
                <a:latin typeface="Calibri" panose="020F0502020204030204" pitchFamily="34" charset="0"/>
                <a:cs typeface="Calibri" panose="020F0502020204030204" pitchFamily="34" charset="0"/>
              </a:rPr>
              <a:t>, Chris G. Willcocks, Toby P. Breckon, and Hubert PH Shum. "</a:t>
            </a:r>
            <a:r>
              <a:rPr lang="en-IN" sz="1600" b="1" dirty="0">
                <a:latin typeface="Calibri" panose="020F0502020204030204" pitchFamily="34" charset="0"/>
                <a:cs typeface="Calibri" panose="020F0502020204030204" pitchFamily="34" charset="0"/>
              </a:rPr>
              <a:t>Unmanned aerial vehicle visual detection and tracking using deep neural networks: A performance benchmark</a:t>
            </a:r>
            <a:r>
              <a:rPr lang="en-IN" sz="1600" dirty="0">
                <a:latin typeface="Calibri" panose="020F0502020204030204" pitchFamily="34" charset="0"/>
                <a:cs typeface="Calibri" panose="020F0502020204030204" pitchFamily="34" charset="0"/>
              </a:rPr>
              <a:t>" In Proceedings of the IEEE/CVF International Conference on Computer Vision (ICCV), pp. 1223-1232, 2021.</a:t>
            </a:r>
          </a:p>
          <a:p>
            <a:pPr marL="457200" indent="-457200" algn="just">
              <a:lnSpc>
                <a:spcPct val="120000"/>
              </a:lnSpc>
              <a:buFont typeface="+mj-lt"/>
              <a:buAutoNum type="arabicPeriod" startAt="6"/>
            </a:pPr>
            <a:endParaRPr lang="en-IN" sz="4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err="1">
                <a:latin typeface="Calibri" panose="020F0502020204030204" pitchFamily="34" charset="0"/>
                <a:cs typeface="Calibri" panose="020F0502020204030204" pitchFamily="34" charset="0"/>
              </a:rPr>
              <a:t>Rahnemoonfar</a:t>
            </a:r>
            <a:r>
              <a:rPr lang="en-IN" sz="1600" dirty="0">
                <a:latin typeface="Calibri" panose="020F0502020204030204" pitchFamily="34" charset="0"/>
                <a:cs typeface="Calibri" panose="020F0502020204030204" pitchFamily="34" charset="0"/>
              </a:rPr>
              <a:t>, Maryam, </a:t>
            </a:r>
            <a:r>
              <a:rPr lang="en-IN" sz="1600" dirty="0" err="1">
                <a:latin typeface="Calibri" panose="020F0502020204030204" pitchFamily="34" charset="0"/>
                <a:cs typeface="Calibri" panose="020F0502020204030204" pitchFamily="34" charset="0"/>
              </a:rPr>
              <a:t>Tashnim</a:t>
            </a:r>
            <a:r>
              <a:rPr lang="en-IN" sz="1600" dirty="0">
                <a:latin typeface="Calibri" panose="020F0502020204030204" pitchFamily="34" charset="0"/>
                <a:cs typeface="Calibri" panose="020F0502020204030204" pitchFamily="34" charset="0"/>
              </a:rPr>
              <a:t> Chowdhury, and Robin Murphy. "</a:t>
            </a:r>
            <a:r>
              <a:rPr lang="en-IN" sz="1600" b="1" dirty="0">
                <a:latin typeface="Calibri" panose="020F0502020204030204" pitchFamily="34" charset="0"/>
                <a:cs typeface="Calibri" panose="020F0502020204030204" pitchFamily="34" charset="0"/>
              </a:rPr>
              <a:t>RescueNet: A High-Resolution Post Disaster UAV Dataset for Semantic Segmentation.</a:t>
            </a:r>
            <a:r>
              <a:rPr lang="en-IN" sz="1600" dirty="0">
                <a:latin typeface="Calibri" panose="020F0502020204030204" pitchFamily="34" charset="0"/>
                <a:cs typeface="Calibri" panose="020F0502020204030204" pitchFamily="34" charset="0"/>
              </a:rPr>
              <a:t>" UMBC Student Collection, 2021</a:t>
            </a:r>
          </a:p>
          <a:p>
            <a:pPr marL="457200" indent="-457200" algn="just">
              <a:lnSpc>
                <a:spcPct val="120000"/>
              </a:lnSpc>
              <a:buFont typeface="+mj-lt"/>
              <a:buAutoNum type="arabicPeriod" startAt="6"/>
            </a:pPr>
            <a:endParaRPr lang="en-IN" sz="4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Li, </a:t>
            </a:r>
            <a:r>
              <a:rPr lang="en-IN" sz="1600" dirty="0" err="1">
                <a:latin typeface="Calibri" panose="020F0502020204030204" pitchFamily="34" charset="0"/>
                <a:cs typeface="Calibri" panose="020F0502020204030204" pitchFamily="34" charset="0"/>
              </a:rPr>
              <a:t>Tianjiao</a:t>
            </a:r>
            <a:r>
              <a:rPr lang="en-IN" sz="1600" dirty="0">
                <a:latin typeface="Calibri" panose="020F0502020204030204" pitchFamily="34" charset="0"/>
                <a:cs typeface="Calibri" panose="020F0502020204030204" pitchFamily="34" charset="0"/>
              </a:rPr>
              <a:t>, Jun Liu, Wei Zhang, Yun Ni, </a:t>
            </a:r>
            <a:r>
              <a:rPr lang="en-IN" sz="1600" dirty="0" err="1">
                <a:latin typeface="Calibri" panose="020F0502020204030204" pitchFamily="34" charset="0"/>
                <a:cs typeface="Calibri" panose="020F0502020204030204" pitchFamily="34" charset="0"/>
              </a:rPr>
              <a:t>Wenqian</a:t>
            </a:r>
            <a:r>
              <a:rPr lang="en-IN" sz="1600" dirty="0">
                <a:latin typeface="Calibri" panose="020F0502020204030204" pitchFamily="34" charset="0"/>
                <a:cs typeface="Calibri" panose="020F0502020204030204" pitchFamily="34" charset="0"/>
              </a:rPr>
              <a:t> Wang, and </a:t>
            </a:r>
            <a:r>
              <a:rPr lang="en-IN" sz="1600" dirty="0" err="1">
                <a:latin typeface="Calibri" panose="020F0502020204030204" pitchFamily="34" charset="0"/>
                <a:cs typeface="Calibri" panose="020F0502020204030204" pitchFamily="34" charset="0"/>
              </a:rPr>
              <a:t>Zhiheng</a:t>
            </a:r>
            <a:r>
              <a:rPr lang="en-IN" sz="1600" dirty="0">
                <a:latin typeface="Calibri" panose="020F0502020204030204" pitchFamily="34" charset="0"/>
                <a:cs typeface="Calibri" panose="020F0502020204030204" pitchFamily="34" charset="0"/>
              </a:rPr>
              <a:t> Li. "</a:t>
            </a:r>
            <a:r>
              <a:rPr lang="en-IN" sz="1600" b="1" dirty="0" err="1">
                <a:latin typeface="Calibri" panose="020F0502020204030204" pitchFamily="34" charset="0"/>
                <a:cs typeface="Calibri" panose="020F0502020204030204" pitchFamily="34" charset="0"/>
              </a:rPr>
              <a:t>Uav</a:t>
            </a:r>
            <a:r>
              <a:rPr lang="en-IN" sz="1600" b="1" dirty="0">
                <a:latin typeface="Calibri" panose="020F0502020204030204" pitchFamily="34" charset="0"/>
                <a:cs typeface="Calibri" panose="020F0502020204030204" pitchFamily="34" charset="0"/>
              </a:rPr>
              <a:t>-human: A large benchmark for human </a:t>
            </a:r>
            <a:r>
              <a:rPr lang="en-IN" sz="1600" b="1" dirty="0" err="1">
                <a:latin typeface="Calibri" panose="020F0502020204030204" pitchFamily="34" charset="0"/>
                <a:cs typeface="Calibri" panose="020F0502020204030204" pitchFamily="34" charset="0"/>
              </a:rPr>
              <a:t>behavior</a:t>
            </a:r>
            <a:r>
              <a:rPr lang="en-IN" sz="1600" b="1" dirty="0">
                <a:latin typeface="Calibri" panose="020F0502020204030204" pitchFamily="34" charset="0"/>
                <a:cs typeface="Calibri" panose="020F0502020204030204" pitchFamily="34" charset="0"/>
              </a:rPr>
              <a:t> understanding with unmanned aerial vehicles</a:t>
            </a:r>
            <a:r>
              <a:rPr lang="en-IN" sz="1600" dirty="0">
                <a:latin typeface="Calibri" panose="020F0502020204030204" pitchFamily="34" charset="0"/>
                <a:cs typeface="Calibri" panose="020F0502020204030204" pitchFamily="34" charset="0"/>
              </a:rPr>
              <a:t>" In Proceedings of the IEEE/CVF Conference on Computer Vision and Pattern Recognition (CVPR), pp. 16266-16275, 2021</a:t>
            </a:r>
          </a:p>
          <a:p>
            <a:pPr marL="457200" indent="-457200" algn="just">
              <a:lnSpc>
                <a:spcPct val="120000"/>
              </a:lnSpc>
              <a:buFont typeface="+mj-lt"/>
              <a:buAutoNum type="arabicPeriod" startAt="6"/>
            </a:pPr>
            <a:endParaRPr lang="en-IN" sz="5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T. Chowdhury and M. </a:t>
            </a:r>
            <a:r>
              <a:rPr lang="en-IN" sz="1600" dirty="0" err="1">
                <a:latin typeface="Calibri" panose="020F0502020204030204" pitchFamily="34" charset="0"/>
                <a:cs typeface="Calibri" panose="020F0502020204030204" pitchFamily="34" charset="0"/>
              </a:rPr>
              <a:t>Rahnemoonfar</a:t>
            </a:r>
            <a:r>
              <a:rPr lang="en-IN" sz="1600" dirty="0">
                <a:latin typeface="Calibri" panose="020F0502020204030204" pitchFamily="34" charset="0"/>
                <a:cs typeface="Calibri" panose="020F0502020204030204" pitchFamily="34" charset="0"/>
              </a:rPr>
              <a:t>, "</a:t>
            </a:r>
            <a:r>
              <a:rPr lang="en-IN" sz="1600" b="1" dirty="0">
                <a:latin typeface="Calibri" panose="020F0502020204030204" pitchFamily="34" charset="0"/>
                <a:cs typeface="Calibri" panose="020F0502020204030204" pitchFamily="34" charset="0"/>
              </a:rPr>
              <a:t>Attention Based Semantic Segmentation on UAV Dataset for Natural Disaster Damage Assessment</a:t>
            </a:r>
            <a:r>
              <a:rPr lang="en-IN" sz="1600" dirty="0">
                <a:latin typeface="Calibri" panose="020F0502020204030204" pitchFamily="34" charset="0"/>
                <a:cs typeface="Calibri" panose="020F0502020204030204" pitchFamily="34" charset="0"/>
              </a:rPr>
              <a:t>" 2021 IEEE International Geoscience and Remote Sensing Symposium IGARSS, pp. 2325-2328, 2021</a:t>
            </a:r>
          </a:p>
        </p:txBody>
      </p:sp>
    </p:spTree>
    <p:extLst>
      <p:ext uri="{BB962C8B-B14F-4D97-AF65-F5344CB8AC3E}">
        <p14:creationId xmlns:p14="http://schemas.microsoft.com/office/powerpoint/2010/main" val="806950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31AE-0707-6B10-A12F-A2678FFFC57E}"/>
              </a:ext>
            </a:extLst>
          </p:cNvPr>
          <p:cNvSpPr>
            <a:spLocks noGrp="1"/>
          </p:cNvSpPr>
          <p:nvPr>
            <p:ph type="title"/>
          </p:nvPr>
        </p:nvSpPr>
        <p:spPr>
          <a:xfrm>
            <a:off x="2247912" y="1877034"/>
            <a:ext cx="6645894" cy="3103931"/>
          </a:xfrm>
        </p:spPr>
        <p:txBody>
          <a:bodyPr>
            <a:normAutofit/>
          </a:bodyPr>
          <a:lstStyle/>
          <a:p>
            <a:r>
              <a:rPr lang="en-IN" sz="7000" dirty="0">
                <a:latin typeface="Franklin Gothic Medium Cond" panose="020B0606030402020204" pitchFamily="34" charset="0"/>
              </a:rPr>
              <a:t>          THANK YOU</a:t>
            </a:r>
          </a:p>
        </p:txBody>
      </p:sp>
    </p:spTree>
    <p:extLst>
      <p:ext uri="{BB962C8B-B14F-4D97-AF65-F5344CB8AC3E}">
        <p14:creationId xmlns:p14="http://schemas.microsoft.com/office/powerpoint/2010/main" val="3681064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52692730"/>
              </p:ext>
            </p:extLst>
          </p:nvPr>
        </p:nvGraphicFramePr>
        <p:xfrm>
          <a:off x="764498" y="2151089"/>
          <a:ext cx="11137691" cy="4474562"/>
        </p:xfrm>
        <a:graphic>
          <a:graphicData uri="http://schemas.openxmlformats.org/drawingml/2006/table">
            <a:tbl>
              <a:tblPr firstRow="1" bandRow="1">
                <a:tableStyleId>{5C22544A-7EE6-4342-B048-85BDC9FD1C3A}</a:tableStyleId>
              </a:tblPr>
              <a:tblGrid>
                <a:gridCol w="964740">
                  <a:extLst>
                    <a:ext uri="{9D8B030D-6E8A-4147-A177-3AD203B41FA5}">
                      <a16:colId xmlns:a16="http://schemas.microsoft.com/office/drawing/2014/main" val="1865914567"/>
                    </a:ext>
                  </a:extLst>
                </a:gridCol>
                <a:gridCol w="1653554">
                  <a:extLst>
                    <a:ext uri="{9D8B030D-6E8A-4147-A177-3AD203B41FA5}">
                      <a16:colId xmlns:a16="http://schemas.microsoft.com/office/drawing/2014/main" val="1753405235"/>
                    </a:ext>
                  </a:extLst>
                </a:gridCol>
                <a:gridCol w="2113673">
                  <a:extLst>
                    <a:ext uri="{9D8B030D-6E8A-4147-A177-3AD203B41FA5}">
                      <a16:colId xmlns:a16="http://schemas.microsoft.com/office/drawing/2014/main" val="1585518685"/>
                    </a:ext>
                  </a:extLst>
                </a:gridCol>
                <a:gridCol w="4349566">
                  <a:extLst>
                    <a:ext uri="{9D8B030D-6E8A-4147-A177-3AD203B41FA5}">
                      <a16:colId xmlns:a16="http://schemas.microsoft.com/office/drawing/2014/main" val="80841185"/>
                    </a:ext>
                  </a:extLst>
                </a:gridCol>
                <a:gridCol w="2056158">
                  <a:extLst>
                    <a:ext uri="{9D8B030D-6E8A-4147-A177-3AD203B41FA5}">
                      <a16:colId xmlns:a16="http://schemas.microsoft.com/office/drawing/2014/main" val="1482187624"/>
                    </a:ext>
                  </a:extLst>
                </a:gridCol>
              </a:tblGrid>
              <a:tr h="864511">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10051">
                <a:tc>
                  <a:txBody>
                    <a:bodyPr/>
                    <a:lstStyle/>
                    <a:p>
                      <a:r>
                        <a:rPr lang="en-IN" sz="1400" dirty="0">
                          <a:latin typeface="Calibri" panose="020F0502020204030204" pitchFamily="34" charset="0"/>
                          <a:cs typeface="Calibri" panose="020F0502020204030204" pitchFamily="34" charset="0"/>
                        </a:rPr>
                        <a:t>2.</a:t>
                      </a:r>
                    </a:p>
                  </a:txBody>
                  <a:tcPr/>
                </a:tc>
                <a:tc>
                  <a:txBody>
                    <a:bodyPr/>
                    <a:lstStyle/>
                    <a:p>
                      <a:pPr algn="just"/>
                      <a:r>
                        <a:rPr lang="en-US" sz="1400" dirty="0">
                          <a:latin typeface="Calibri" panose="020F0502020204030204" pitchFamily="34" charset="0"/>
                          <a:cs typeface="Calibri" panose="020F0502020204030204" pitchFamily="34" charset="0"/>
                        </a:rPr>
                        <a:t>IEEE Transactions on Geoscience and Remote Sensing, vol. 60, pp. 1-16</a:t>
                      </a:r>
                    </a:p>
                    <a:p>
                      <a:pPr algn="just"/>
                      <a:r>
                        <a:rPr lang="en-US"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IN" sz="1400" b="1" dirty="0">
                          <a:latin typeface="Calibri" panose="020F0502020204030204" pitchFamily="34" charset="0"/>
                          <a:cs typeface="Calibri" panose="020F0502020204030204" pitchFamily="34" charset="0"/>
                        </a:rPr>
                        <a:t>Swarm UAV SAR for 3-D Imaging</a:t>
                      </a: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implements a 3D imaging mechanism for 2D images obtained from a swarm of UAVs.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proposed work involves the 3D imaging of a scene by the usage of 2D images obtained from several UAVs present in the UAV Swarm at different perspectives with a few points of overlap.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point cloud obtained is then triangulated, and Bundle Adjustment is used to create the 3D rendering of the image. </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 considerable amount of data must be transmitted from the UAV swarm, as images obtained from each node in the swarm are used to produce the 3D rendering.</a:t>
                      </a:r>
                    </a:p>
                    <a:p>
                      <a:pPr marL="0" indent="0" algn="just">
                        <a:buFont typeface="Wingdings" panose="05000000000000000000" pitchFamily="2" charset="2"/>
                        <a:buNone/>
                      </a:pPr>
                      <a:r>
                        <a:rPr lang="en-US" sz="1400" dirty="0">
                          <a:latin typeface="Calibri" panose="020F0502020204030204" pitchFamily="34" charset="0"/>
                          <a:cs typeface="Calibri" panose="020F0502020204030204" pitchFamily="34" charset="0"/>
                        </a:rPr>
                        <a:t>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Multiple UAVs also need to exchange information in order to efficiently collect data of the scenario.</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091809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527226598"/>
              </p:ext>
            </p:extLst>
          </p:nvPr>
        </p:nvGraphicFramePr>
        <p:xfrm>
          <a:off x="757003" y="2084832"/>
          <a:ext cx="11145187" cy="4540819"/>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3.</a:t>
                      </a:r>
                    </a:p>
                  </a:txBody>
                  <a:tcPr/>
                </a:tc>
                <a:tc>
                  <a:txBody>
                    <a:bodyPr/>
                    <a:lstStyle/>
                    <a:p>
                      <a:pPr algn="just"/>
                      <a:r>
                        <a:rPr lang="en-US" sz="1400" dirty="0">
                          <a:latin typeface="Calibri" panose="020F0502020204030204" pitchFamily="34" charset="0"/>
                          <a:cs typeface="Calibri" panose="020F0502020204030204" pitchFamily="34" charset="0"/>
                        </a:rPr>
                        <a:t>IEEE Transactions on Geoscience and Remote Sensing, vol. 57, no. 11, pp. 8879-8889</a:t>
                      </a:r>
                    </a:p>
                    <a:p>
                      <a:pPr algn="just"/>
                      <a:r>
                        <a:rPr lang="en-US" sz="1400" b="1" dirty="0">
                          <a:latin typeface="Calibri" panose="020F0502020204030204" pitchFamily="34" charset="0"/>
                          <a:cs typeface="Calibri" panose="020F0502020204030204" pitchFamily="34" charset="0"/>
                        </a:rPr>
                        <a:t>(2019)</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Method for 3-D Scene Reconstruction Using Fused LiDAR and Imagery From a Texel Camera</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In order to create greater fidelity terrain models, this study describes a bundle adjustment technique for aerial texel images.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model enables relatively low-accuracy navigation systems to be employed with inexpensive LiDAR and camera data.</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Outliers present in the point cloud are not identified and mitigated, thereby leading to lower accuracy.</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94047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83835518"/>
              </p:ext>
            </p:extLst>
          </p:nvPr>
        </p:nvGraphicFramePr>
        <p:xfrm>
          <a:off x="749508" y="2084832"/>
          <a:ext cx="11152682"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909080">
                  <a:extLst>
                    <a:ext uri="{9D8B030D-6E8A-4147-A177-3AD203B41FA5}">
                      <a16:colId xmlns:a16="http://schemas.microsoft.com/office/drawing/2014/main" val="80841185"/>
                    </a:ext>
                  </a:extLst>
                </a:gridCol>
                <a:gridCol w="2505266">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4.</a:t>
                      </a:r>
                    </a:p>
                  </a:txBody>
                  <a:tcPr/>
                </a:tc>
                <a:tc>
                  <a:txBody>
                    <a:bodyPr/>
                    <a:lstStyle/>
                    <a:p>
                      <a:pPr algn="just"/>
                      <a:r>
                        <a:rPr lang="en-US" sz="1400" dirty="0">
                          <a:latin typeface="Calibri" panose="020F0502020204030204" pitchFamily="34" charset="0"/>
                          <a:cs typeface="Calibri" panose="020F0502020204030204" pitchFamily="34" charset="0"/>
                        </a:rPr>
                        <a:t>25th IEEE International Conference on Pattern Recognition (ICPR), pp. 10227-10234</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SyNet</a:t>
                      </a:r>
                      <a:r>
                        <a:rPr lang="en-US" sz="1400" b="1" dirty="0">
                          <a:latin typeface="Calibri" panose="020F0502020204030204" pitchFamily="34" charset="0"/>
                          <a:cs typeface="Calibri" panose="020F0502020204030204" pitchFamily="34" charset="0"/>
                        </a:rPr>
                        <a:t>: An ensemble network for object detection in UAV images</a:t>
                      </a:r>
                      <a:endParaRPr lang="en-IN" sz="1400" b="1" dirty="0">
                        <a:latin typeface="Calibri" panose="020F0502020204030204" pitchFamily="34" charset="0"/>
                        <a:cs typeface="Calibri" panose="020F0502020204030204" pitchFamily="34" charset="0"/>
                      </a:endParaRPr>
                    </a:p>
                  </a:txBody>
                  <a:tcPr/>
                </a:tc>
                <a:tc>
                  <a:txBody>
                    <a:bodyPr/>
                    <a:lstStyle/>
                    <a:p>
                      <a:pPr marL="342900" lvl="0" indent="-342900" algn="just">
                        <a:lnSpc>
                          <a:spcPct val="107000"/>
                        </a:lnSpc>
                        <a:spcAft>
                          <a:spcPts val="800"/>
                        </a:spcAft>
                        <a:buFont typeface="Wingdings" panose="05000000000000000000" pitchFamily="2" charset="2"/>
                        <a:buChar char="Ø"/>
                      </a:pPr>
                      <a:r>
                        <a:rPr lang="en-US" sz="1400" dirty="0">
                          <a:effectLst/>
                          <a:latin typeface="Calibri" panose="020F0502020204030204" pitchFamily="34" charset="0"/>
                          <a:ea typeface="Calibri" panose="020F0502020204030204" pitchFamily="34" charset="0"/>
                          <a:cs typeface="Calibri" panose="020F0502020204030204" pitchFamily="34" charset="0"/>
                        </a:rPr>
                        <a:t>With the goal of lowering the high false negative rate of multi-stage detectors and improving the quality of the single-stage detector proposals, the authors of this research propose an ensemble network called </a:t>
                      </a:r>
                      <a:r>
                        <a:rPr lang="en-US" sz="1400" dirty="0" err="1">
                          <a:effectLst/>
                          <a:latin typeface="Calibri" panose="020F0502020204030204" pitchFamily="34" charset="0"/>
                          <a:ea typeface="Calibri" panose="020F0502020204030204" pitchFamily="34" charset="0"/>
                          <a:cs typeface="Calibri" panose="020F0502020204030204" pitchFamily="34" charset="0"/>
                        </a:rPr>
                        <a:t>SyNet</a:t>
                      </a:r>
                      <a:r>
                        <a:rPr lang="en-US" sz="1400" dirty="0">
                          <a:effectLst/>
                          <a:latin typeface="Calibri" panose="020F0502020204030204" pitchFamily="34" charset="0"/>
                          <a:ea typeface="Calibri" panose="020F0502020204030204" pitchFamily="34" charset="0"/>
                          <a:cs typeface="Calibri" panose="020F0502020204030204" pitchFamily="34" charset="0"/>
                        </a:rPr>
                        <a:t> that combines a multi-stage method with a single-stage one.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According to the investigation, detecting objects in drone images is more challenging than detecting them in images that were taken from the ground, even with the most advanced object detection algorithms.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Hence, the accuracy of the model trained on UAV images is still low compared to models trained on ground images.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48972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3987344118"/>
              </p:ext>
            </p:extLst>
          </p:nvPr>
        </p:nvGraphicFramePr>
        <p:xfrm>
          <a:off x="764498" y="2084832"/>
          <a:ext cx="11137691" cy="4540819"/>
        </p:xfrm>
        <a:graphic>
          <a:graphicData uri="http://schemas.openxmlformats.org/drawingml/2006/table">
            <a:tbl>
              <a:tblPr firstRow="1" bandRow="1">
                <a:tableStyleId>{5C22544A-7EE6-4342-B048-85BDC9FD1C3A}</a:tableStyleId>
              </a:tblPr>
              <a:tblGrid>
                <a:gridCol w="964740">
                  <a:extLst>
                    <a:ext uri="{9D8B030D-6E8A-4147-A177-3AD203B41FA5}">
                      <a16:colId xmlns:a16="http://schemas.microsoft.com/office/drawing/2014/main" val="1865914567"/>
                    </a:ext>
                  </a:extLst>
                </a:gridCol>
                <a:gridCol w="1653554">
                  <a:extLst>
                    <a:ext uri="{9D8B030D-6E8A-4147-A177-3AD203B41FA5}">
                      <a16:colId xmlns:a16="http://schemas.microsoft.com/office/drawing/2014/main" val="1753405235"/>
                    </a:ext>
                  </a:extLst>
                </a:gridCol>
                <a:gridCol w="2113673">
                  <a:extLst>
                    <a:ext uri="{9D8B030D-6E8A-4147-A177-3AD203B41FA5}">
                      <a16:colId xmlns:a16="http://schemas.microsoft.com/office/drawing/2014/main" val="1585518685"/>
                    </a:ext>
                  </a:extLst>
                </a:gridCol>
                <a:gridCol w="4349566">
                  <a:extLst>
                    <a:ext uri="{9D8B030D-6E8A-4147-A177-3AD203B41FA5}">
                      <a16:colId xmlns:a16="http://schemas.microsoft.com/office/drawing/2014/main" val="80841185"/>
                    </a:ext>
                  </a:extLst>
                </a:gridCol>
                <a:gridCol w="2056158">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5.</a:t>
                      </a:r>
                    </a:p>
                  </a:txBody>
                  <a:tcPr/>
                </a:tc>
                <a:tc>
                  <a:txBody>
                    <a:bodyPr/>
                    <a:lstStyle/>
                    <a:p>
                      <a:pPr algn="just"/>
                      <a:r>
                        <a:rPr lang="en-US" sz="1400" dirty="0">
                          <a:latin typeface="Calibri" panose="020F0502020204030204" pitchFamily="34" charset="0"/>
                          <a:cs typeface="Calibri" panose="020F0502020204030204" pitchFamily="34" charset="0"/>
                        </a:rPr>
                        <a:t>IEEE Transactions on Neural Networks and Learning Systems, vol. 33, no. 11, pp. 6047-6067</a:t>
                      </a:r>
                    </a:p>
                    <a:p>
                      <a:pPr algn="just"/>
                      <a:r>
                        <a:rPr lang="en-US"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Vehicle Detection From UAV Imagery With Deep Learning</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article provides a review of vehicle detection from UAV imagery using deep learning techniques.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It begins by outlining the various deep learning architectures, including </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generative adversarial networks</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autoencoders </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recurrent neural networks</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convolutional neural networks </a:t>
                      </a:r>
                    </a:p>
                    <a:p>
                      <a:pPr marL="0" indent="0" algn="just">
                        <a:buFont typeface="Wingdings" panose="05000000000000000000" pitchFamily="2" charset="2"/>
                        <a:buNone/>
                      </a:pPr>
                      <a:r>
                        <a:rPr lang="en-US" sz="1400" dirty="0">
                          <a:latin typeface="Calibri" panose="020F0502020204030204" pitchFamily="34" charset="0"/>
                          <a:cs typeface="Calibri" panose="020F0502020204030204" pitchFamily="34" charset="0"/>
                        </a:rPr>
                        <a:t>and their contributions to the challenge of improving vehicle detection.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paper then focuses on examining various vehicle detection techniques and presents different benchmark datasets and problems that have been discovered, along with possible remedies. </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Videos captured in the UAVs are sent to on-ground workstations or to the cloud for processing rather than being implemented on the UAV itself, thereby leading to the absence of a lightweight system for vehicle detection</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50184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590046285"/>
              </p:ext>
            </p:extLst>
          </p:nvPr>
        </p:nvGraphicFramePr>
        <p:xfrm>
          <a:off x="757003" y="2084832"/>
          <a:ext cx="11145187" cy="4540819"/>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6.</a:t>
                      </a:r>
                    </a:p>
                  </a:txBody>
                  <a:tcPr/>
                </a:tc>
                <a:tc>
                  <a:txBody>
                    <a:bodyPr/>
                    <a:lstStyle/>
                    <a:p>
                      <a:pPr algn="just"/>
                      <a:r>
                        <a:rPr lang="en-IN" sz="1400" dirty="0">
                          <a:latin typeface="Calibri" panose="020F0502020204030204" pitchFamily="34" charset="0"/>
                          <a:cs typeface="Calibri" panose="020F0502020204030204" pitchFamily="34" charset="0"/>
                        </a:rPr>
                        <a:t>IEEE Transactions on Instrumentation and Measurement, vol. 71, pp. 1-13</a:t>
                      </a:r>
                    </a:p>
                    <a:p>
                      <a:pPr algn="just"/>
                      <a:r>
                        <a:rPr lang="en-IN"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Dense and Small Object Detection in UAV-Vision Based on a Global-Local Feature Enhanced Network</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 global-local feature-enhanced network (GLF-Net) to alleviate issues when detecting small and dense objects using UAVs.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 feature-fusion module has been proposed to tackle the presence of numerous small objects.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GLF-Net achieves 86.52% mean Average Precision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on the RO-UAV dataset.</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The scalability of the framework is poor, and the application of GLF-Net on post-disaster UAV images leads to lower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thereby requiring better frameworks. </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8335287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1064</TotalTime>
  <Words>4535</Words>
  <Application>Microsoft Office PowerPoint</Application>
  <PresentationFormat>Widescreen</PresentationFormat>
  <Paragraphs>426</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Calibri</vt:lpstr>
      <vt:lpstr>Franklin Gothic Book</vt:lpstr>
      <vt:lpstr>Franklin Gothic Medium Cond</vt:lpstr>
      <vt:lpstr>Tw Cen MT</vt:lpstr>
      <vt:lpstr>Tw Cen MT Condensed</vt:lpstr>
      <vt:lpstr>Wingdings</vt:lpstr>
      <vt:lpstr>Wingdings 3</vt:lpstr>
      <vt:lpstr>Integral</vt:lpstr>
      <vt:lpstr>UAV-Based Post-Disaster 3D Scene Reconstruction For Efficient Survivor Detection</vt:lpstr>
      <vt:lpstr>PROBLEM STATEMENT</vt:lpstr>
      <vt:lpstr>PROBLEM STATEMENT</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SYSTEM ARCHITECTURE</vt:lpstr>
      <vt:lpstr>NOVELTY</vt:lpstr>
      <vt:lpstr>NOVELTY</vt:lpstr>
      <vt:lpstr>EXPECTED OUTCOMES</vt:lpstr>
      <vt:lpstr>EXPECTED OUTCOMES</vt:lpstr>
      <vt:lpstr>MODULES IDENTIFIED</vt:lpstr>
      <vt:lpstr>Overall Performance Evaluation Approach</vt:lpstr>
      <vt:lpstr>algorithms</vt:lpstr>
      <vt:lpstr>algorithms</vt:lpstr>
      <vt:lpstr>algorithms</vt:lpstr>
      <vt:lpstr>algorithms</vt:lpstr>
      <vt:lpstr>algorithms</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REFERENCES</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UAV-Based Post-Disaster 3D Scene Reconstruction For Efficient Survivor Detection</dc:title>
  <dc:creator>Arun Kumar M</dc:creator>
  <cp:lastModifiedBy>Abhishek Manoharan</cp:lastModifiedBy>
  <cp:revision>78</cp:revision>
  <dcterms:created xsi:type="dcterms:W3CDTF">2023-03-12T10:00:24Z</dcterms:created>
  <dcterms:modified xsi:type="dcterms:W3CDTF">2023-04-21T16:16:30Z</dcterms:modified>
</cp:coreProperties>
</file>